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1940" r:id="rId5"/>
    <p:sldId id="2145705864" r:id="rId6"/>
    <p:sldId id="2145705866" r:id="rId7"/>
    <p:sldId id="2145705881" r:id="rId8"/>
    <p:sldId id="2145705865" r:id="rId9"/>
    <p:sldId id="2145705895" r:id="rId10"/>
    <p:sldId id="2145705896" r:id="rId11"/>
    <p:sldId id="2145705893" r:id="rId12"/>
    <p:sldId id="2145705885" r:id="rId13"/>
    <p:sldId id="2145705887" r:id="rId14"/>
    <p:sldId id="2145705888" r:id="rId15"/>
    <p:sldId id="2145705889" r:id="rId16"/>
    <p:sldId id="2145705890" r:id="rId17"/>
    <p:sldId id="2145705891" r:id="rId18"/>
    <p:sldId id="2145705892" r:id="rId19"/>
    <p:sldId id="2145705894" r:id="rId20"/>
    <p:sldId id="2145705787" r:id="rId21"/>
    <p:sldId id="2145705877" r:id="rId22"/>
    <p:sldId id="2145705882" r:id="rId23"/>
    <p:sldId id="2145705883" r:id="rId24"/>
    <p:sldId id="2145705884" r:id="rId25"/>
    <p:sldId id="2145705878" r:id="rId26"/>
    <p:sldId id="2145705897" r:id="rId27"/>
    <p:sldId id="2145705879" r:id="rId28"/>
    <p:sldId id="266" r:id="rId29"/>
    <p:sldId id="265" r:id="rId30"/>
    <p:sldId id="2145705900" r:id="rId31"/>
    <p:sldId id="2145705901" r:id="rId32"/>
    <p:sldId id="2175" r:id="rId33"/>
    <p:sldId id="2145705902" r:id="rId34"/>
    <p:sldId id="2145705903" r:id="rId35"/>
    <p:sldId id="2145705898" r:id="rId36"/>
    <p:sldId id="2145705899" r:id="rId37"/>
    <p:sldId id="2089" r:id="rId38"/>
    <p:sldId id="20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Ujvagi" initials="TU" lastIdx="10" clrIdx="0"/>
  <p:cmAuthor id="2" name="Lisette Albert" initials="LA" lastIdx="2" clrIdx="1"/>
  <p:cmAuthor id="3" name="Joshua Hunt" initials="JH [2]" lastIdx="1" clrIdx="2">
    <p:extLst>
      <p:ext uri="{19B8F6BF-5375-455C-9EA6-DF929625EA0E}">
        <p15:presenceInfo xmlns:p15="http://schemas.microsoft.com/office/powerpoint/2012/main" userId="Joshua H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C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85"/>
    <p:restoredTop sz="94737"/>
  </p:normalViewPr>
  <p:slideViewPr>
    <p:cSldViewPr snapToGrid="0">
      <p:cViewPr varScale="1">
        <p:scale>
          <a:sx n="100" d="100"/>
          <a:sy n="100" d="100"/>
        </p:scale>
        <p:origin x="74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8EBF04-5FAD-4D55-A2F5-9639ED04664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E4F0128-FC8C-49B3-A9C9-C105289F7DBB}">
      <dgm:prSet/>
      <dgm:spPr/>
      <dgm:t>
        <a:bodyPr/>
        <a:lstStyle/>
        <a:p>
          <a:pPr>
            <a:defRPr cap="all"/>
          </a:pPr>
          <a:r>
            <a:rPr lang="en-US" b="0" i="0"/>
            <a:t>Verify VS Code, Copilot, and .NET Installed</a:t>
          </a:r>
          <a:endParaRPr lang="en-US"/>
        </a:p>
      </dgm:t>
    </dgm:pt>
    <dgm:pt modelId="{0D737482-BCFC-40EA-B4A3-4B1357C7B35E}" type="parTrans" cxnId="{EDAF1B01-690C-43A3-B223-6523166BC330}">
      <dgm:prSet/>
      <dgm:spPr/>
      <dgm:t>
        <a:bodyPr/>
        <a:lstStyle/>
        <a:p>
          <a:endParaRPr lang="en-US"/>
        </a:p>
      </dgm:t>
    </dgm:pt>
    <dgm:pt modelId="{F9A60B44-AC77-4F19-B984-A21A20E6E557}" type="sibTrans" cxnId="{EDAF1B01-690C-43A3-B223-6523166BC330}">
      <dgm:prSet/>
      <dgm:spPr/>
      <dgm:t>
        <a:bodyPr/>
        <a:lstStyle/>
        <a:p>
          <a:endParaRPr lang="en-US"/>
        </a:p>
      </dgm:t>
    </dgm:pt>
    <dgm:pt modelId="{89AAF706-4DDF-4263-98BF-EF11FBA0A890}">
      <dgm:prSet/>
      <dgm:spPr/>
      <dgm:t>
        <a:bodyPr/>
        <a:lstStyle/>
        <a:p>
          <a:pPr>
            <a:defRPr cap="all"/>
          </a:pPr>
          <a:r>
            <a:rPr lang="en-US" b="0" i="0"/>
            <a:t>Review ./github/copilot-instructions.md</a:t>
          </a:r>
          <a:endParaRPr lang="en-US"/>
        </a:p>
      </dgm:t>
    </dgm:pt>
    <dgm:pt modelId="{1260D596-DBFF-49EE-B855-ACB1ED0F8081}" type="parTrans" cxnId="{521AB022-B173-45F2-8150-3680036D6155}">
      <dgm:prSet/>
      <dgm:spPr/>
      <dgm:t>
        <a:bodyPr/>
        <a:lstStyle/>
        <a:p>
          <a:endParaRPr lang="en-US"/>
        </a:p>
      </dgm:t>
    </dgm:pt>
    <dgm:pt modelId="{5A403B88-B1CF-4017-996B-AD1CAF371AF0}" type="sibTrans" cxnId="{521AB022-B173-45F2-8150-3680036D6155}">
      <dgm:prSet/>
      <dgm:spPr/>
      <dgm:t>
        <a:bodyPr/>
        <a:lstStyle/>
        <a:p>
          <a:endParaRPr lang="en-US"/>
        </a:p>
      </dgm:t>
    </dgm:pt>
    <dgm:pt modelId="{9A4AB4A1-8243-4EEA-A6FB-6C74F6376123}">
      <dgm:prSet/>
      <dgm:spPr/>
      <dgm:t>
        <a:bodyPr/>
        <a:lstStyle/>
        <a:p>
          <a:pPr>
            <a:defRPr cap="all"/>
          </a:pPr>
          <a:r>
            <a:rPr lang="en-US" b="0" i="0"/>
            <a:t>Clone repo and run `dotnet build &amp;&amp; dotnet test`</a:t>
          </a:r>
          <a:endParaRPr lang="en-US"/>
        </a:p>
      </dgm:t>
    </dgm:pt>
    <dgm:pt modelId="{483FB983-D6CB-4002-89A2-D399675D1479}" type="parTrans" cxnId="{2450617F-8BF0-4131-A431-4BEA65634DDB}">
      <dgm:prSet/>
      <dgm:spPr/>
      <dgm:t>
        <a:bodyPr/>
        <a:lstStyle/>
        <a:p>
          <a:endParaRPr lang="en-US"/>
        </a:p>
      </dgm:t>
    </dgm:pt>
    <dgm:pt modelId="{18F4C684-BB83-405E-A59A-ED0DEDE3D403}" type="sibTrans" cxnId="{2450617F-8BF0-4131-A431-4BEA65634DDB}">
      <dgm:prSet/>
      <dgm:spPr/>
      <dgm:t>
        <a:bodyPr/>
        <a:lstStyle/>
        <a:p>
          <a:endParaRPr lang="en-US"/>
        </a:p>
      </dgm:t>
    </dgm:pt>
    <dgm:pt modelId="{E7BD2BEC-2BEA-4D37-86AB-0345366B1C59}" type="pres">
      <dgm:prSet presAssocID="{328EBF04-5FAD-4D55-A2F5-9639ED04664E}" presName="root" presStyleCnt="0">
        <dgm:presLayoutVars>
          <dgm:dir/>
          <dgm:resizeHandles val="exact"/>
        </dgm:presLayoutVars>
      </dgm:prSet>
      <dgm:spPr/>
    </dgm:pt>
    <dgm:pt modelId="{7B681F45-9C9C-47D9-B27D-F00CBA491739}" type="pres">
      <dgm:prSet presAssocID="{CE4F0128-FC8C-49B3-A9C9-C105289F7DBB}" presName="compNode" presStyleCnt="0"/>
      <dgm:spPr/>
    </dgm:pt>
    <dgm:pt modelId="{9A54444C-FA09-4A53-BEAD-C4DE1290110F}" type="pres">
      <dgm:prSet presAssocID="{CE4F0128-FC8C-49B3-A9C9-C105289F7DBB}" presName="iconBgRect" presStyleLbl="bgShp" presStyleIdx="0" presStyleCnt="3"/>
      <dgm:spPr/>
    </dgm:pt>
    <dgm:pt modelId="{255A00F5-2DAD-432A-95DC-F82D4365FC6E}" type="pres">
      <dgm:prSet presAssocID="{CE4F0128-FC8C-49B3-A9C9-C105289F7D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076BB6A1-E5C3-4676-AC83-50B258B348A0}" type="pres">
      <dgm:prSet presAssocID="{CE4F0128-FC8C-49B3-A9C9-C105289F7DBB}" presName="spaceRect" presStyleCnt="0"/>
      <dgm:spPr/>
    </dgm:pt>
    <dgm:pt modelId="{F2B79CE6-5EBD-4E25-A821-1653FFECE65F}" type="pres">
      <dgm:prSet presAssocID="{CE4F0128-FC8C-49B3-A9C9-C105289F7DBB}" presName="textRect" presStyleLbl="revTx" presStyleIdx="0" presStyleCnt="3">
        <dgm:presLayoutVars>
          <dgm:chMax val="1"/>
          <dgm:chPref val="1"/>
        </dgm:presLayoutVars>
      </dgm:prSet>
      <dgm:spPr/>
    </dgm:pt>
    <dgm:pt modelId="{8C0972F7-4C9C-4EFD-92FF-1E587C265134}" type="pres">
      <dgm:prSet presAssocID="{F9A60B44-AC77-4F19-B984-A21A20E6E557}" presName="sibTrans" presStyleCnt="0"/>
      <dgm:spPr/>
    </dgm:pt>
    <dgm:pt modelId="{739C7A19-04D2-4DFD-9CC3-EA636EEFDC0A}" type="pres">
      <dgm:prSet presAssocID="{89AAF706-4DDF-4263-98BF-EF11FBA0A890}" presName="compNode" presStyleCnt="0"/>
      <dgm:spPr/>
    </dgm:pt>
    <dgm:pt modelId="{456F3CD7-7E40-45A1-A2E6-DFB786786D26}" type="pres">
      <dgm:prSet presAssocID="{89AAF706-4DDF-4263-98BF-EF11FBA0A890}" presName="iconBgRect" presStyleLbl="bgShp" presStyleIdx="1" presStyleCnt="3"/>
      <dgm:spPr/>
    </dgm:pt>
    <dgm:pt modelId="{DEFC5FED-55F9-447C-802D-369DAC79B1E4}" type="pres">
      <dgm:prSet presAssocID="{89AAF706-4DDF-4263-98BF-EF11FBA0A8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Quotation Mark"/>
        </a:ext>
      </dgm:extLst>
    </dgm:pt>
    <dgm:pt modelId="{75FF6E13-F243-4326-B499-975FFA491C74}" type="pres">
      <dgm:prSet presAssocID="{89AAF706-4DDF-4263-98BF-EF11FBA0A890}" presName="spaceRect" presStyleCnt="0"/>
      <dgm:spPr/>
    </dgm:pt>
    <dgm:pt modelId="{3EC684CE-BECD-40C1-AA40-8977E074CC31}" type="pres">
      <dgm:prSet presAssocID="{89AAF706-4DDF-4263-98BF-EF11FBA0A890}" presName="textRect" presStyleLbl="revTx" presStyleIdx="1" presStyleCnt="3">
        <dgm:presLayoutVars>
          <dgm:chMax val="1"/>
          <dgm:chPref val="1"/>
        </dgm:presLayoutVars>
      </dgm:prSet>
      <dgm:spPr/>
    </dgm:pt>
    <dgm:pt modelId="{66C23C78-E91A-4711-9D30-79A06FC54C01}" type="pres">
      <dgm:prSet presAssocID="{5A403B88-B1CF-4017-996B-AD1CAF371AF0}" presName="sibTrans" presStyleCnt="0"/>
      <dgm:spPr/>
    </dgm:pt>
    <dgm:pt modelId="{B86B35E2-AA3D-4481-B6FE-D216BEB6FFA4}" type="pres">
      <dgm:prSet presAssocID="{9A4AB4A1-8243-4EEA-A6FB-6C74F6376123}" presName="compNode" presStyleCnt="0"/>
      <dgm:spPr/>
    </dgm:pt>
    <dgm:pt modelId="{74B0EADC-EA36-480F-8830-93114BACD274}" type="pres">
      <dgm:prSet presAssocID="{9A4AB4A1-8243-4EEA-A6FB-6C74F6376123}" presName="iconBgRect" presStyleLbl="bgShp" presStyleIdx="2" presStyleCnt="3"/>
      <dgm:spPr/>
    </dgm:pt>
    <dgm:pt modelId="{6B680AC8-6E9B-4A84-9DD2-9AAC8D707189}" type="pres">
      <dgm:prSet presAssocID="{9A4AB4A1-8243-4EEA-A6FB-6C74F63761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85B8D531-F1C5-4A03-8F4C-58585C700FA4}" type="pres">
      <dgm:prSet presAssocID="{9A4AB4A1-8243-4EEA-A6FB-6C74F6376123}" presName="spaceRect" presStyleCnt="0"/>
      <dgm:spPr/>
    </dgm:pt>
    <dgm:pt modelId="{956C9F92-22FD-4A1D-905F-B3BEC50AD9E7}" type="pres">
      <dgm:prSet presAssocID="{9A4AB4A1-8243-4EEA-A6FB-6C74F6376123}" presName="textRect" presStyleLbl="revTx" presStyleIdx="2" presStyleCnt="3">
        <dgm:presLayoutVars>
          <dgm:chMax val="1"/>
          <dgm:chPref val="1"/>
        </dgm:presLayoutVars>
      </dgm:prSet>
      <dgm:spPr/>
    </dgm:pt>
  </dgm:ptLst>
  <dgm:cxnLst>
    <dgm:cxn modelId="{EDAF1B01-690C-43A3-B223-6523166BC330}" srcId="{328EBF04-5FAD-4D55-A2F5-9639ED04664E}" destId="{CE4F0128-FC8C-49B3-A9C9-C105289F7DBB}" srcOrd="0" destOrd="0" parTransId="{0D737482-BCFC-40EA-B4A3-4B1357C7B35E}" sibTransId="{F9A60B44-AC77-4F19-B984-A21A20E6E557}"/>
    <dgm:cxn modelId="{521AB022-B173-45F2-8150-3680036D6155}" srcId="{328EBF04-5FAD-4D55-A2F5-9639ED04664E}" destId="{89AAF706-4DDF-4263-98BF-EF11FBA0A890}" srcOrd="1" destOrd="0" parTransId="{1260D596-DBFF-49EE-B855-ACB1ED0F8081}" sibTransId="{5A403B88-B1CF-4017-996B-AD1CAF371AF0}"/>
    <dgm:cxn modelId="{2450617F-8BF0-4131-A431-4BEA65634DDB}" srcId="{328EBF04-5FAD-4D55-A2F5-9639ED04664E}" destId="{9A4AB4A1-8243-4EEA-A6FB-6C74F6376123}" srcOrd="2" destOrd="0" parTransId="{483FB983-D6CB-4002-89A2-D399675D1479}" sibTransId="{18F4C684-BB83-405E-A59A-ED0DEDE3D403}"/>
    <dgm:cxn modelId="{884CF3AB-1232-4095-9A9B-FE972BEF3BF0}" type="presOf" srcId="{CE4F0128-FC8C-49B3-A9C9-C105289F7DBB}" destId="{F2B79CE6-5EBD-4E25-A821-1653FFECE65F}" srcOrd="0" destOrd="0" presId="urn:microsoft.com/office/officeart/2018/5/layout/IconCircleLabelList"/>
    <dgm:cxn modelId="{B3E2B8B0-66DC-44EE-BFD3-8BAEE63AD638}" type="presOf" srcId="{9A4AB4A1-8243-4EEA-A6FB-6C74F6376123}" destId="{956C9F92-22FD-4A1D-905F-B3BEC50AD9E7}" srcOrd="0" destOrd="0" presId="urn:microsoft.com/office/officeart/2018/5/layout/IconCircleLabelList"/>
    <dgm:cxn modelId="{3FC0A8E3-198F-4AC3-8484-8A1F17F29B73}" type="presOf" srcId="{89AAF706-4DDF-4263-98BF-EF11FBA0A890}" destId="{3EC684CE-BECD-40C1-AA40-8977E074CC31}" srcOrd="0" destOrd="0" presId="urn:microsoft.com/office/officeart/2018/5/layout/IconCircleLabelList"/>
    <dgm:cxn modelId="{4455DEE9-11C0-4ECA-978C-BA0FED803A52}" type="presOf" srcId="{328EBF04-5FAD-4D55-A2F5-9639ED04664E}" destId="{E7BD2BEC-2BEA-4D37-86AB-0345366B1C59}" srcOrd="0" destOrd="0" presId="urn:microsoft.com/office/officeart/2018/5/layout/IconCircleLabelList"/>
    <dgm:cxn modelId="{615B6177-C93B-4437-A25C-13EA4058C5A4}" type="presParOf" srcId="{E7BD2BEC-2BEA-4D37-86AB-0345366B1C59}" destId="{7B681F45-9C9C-47D9-B27D-F00CBA491739}" srcOrd="0" destOrd="0" presId="urn:microsoft.com/office/officeart/2018/5/layout/IconCircleLabelList"/>
    <dgm:cxn modelId="{096D9EBC-2AB4-49AF-AB73-580381B6CA94}" type="presParOf" srcId="{7B681F45-9C9C-47D9-B27D-F00CBA491739}" destId="{9A54444C-FA09-4A53-BEAD-C4DE1290110F}" srcOrd="0" destOrd="0" presId="urn:microsoft.com/office/officeart/2018/5/layout/IconCircleLabelList"/>
    <dgm:cxn modelId="{DEE14DC2-44D4-4A37-A5CC-A4FB1B10BF81}" type="presParOf" srcId="{7B681F45-9C9C-47D9-B27D-F00CBA491739}" destId="{255A00F5-2DAD-432A-95DC-F82D4365FC6E}" srcOrd="1" destOrd="0" presId="urn:microsoft.com/office/officeart/2018/5/layout/IconCircleLabelList"/>
    <dgm:cxn modelId="{DFB7D9E9-0521-4C52-AFBA-D21F8CF74BE4}" type="presParOf" srcId="{7B681F45-9C9C-47D9-B27D-F00CBA491739}" destId="{076BB6A1-E5C3-4676-AC83-50B258B348A0}" srcOrd="2" destOrd="0" presId="urn:microsoft.com/office/officeart/2018/5/layout/IconCircleLabelList"/>
    <dgm:cxn modelId="{E1B0BE78-D0DC-4E67-B453-F16C351C12AE}" type="presParOf" srcId="{7B681F45-9C9C-47D9-B27D-F00CBA491739}" destId="{F2B79CE6-5EBD-4E25-A821-1653FFECE65F}" srcOrd="3" destOrd="0" presId="urn:microsoft.com/office/officeart/2018/5/layout/IconCircleLabelList"/>
    <dgm:cxn modelId="{F93C8C33-C23A-4099-BA43-73975D39D398}" type="presParOf" srcId="{E7BD2BEC-2BEA-4D37-86AB-0345366B1C59}" destId="{8C0972F7-4C9C-4EFD-92FF-1E587C265134}" srcOrd="1" destOrd="0" presId="urn:microsoft.com/office/officeart/2018/5/layout/IconCircleLabelList"/>
    <dgm:cxn modelId="{5B4D495F-53A4-49ED-8AD0-9485A1E6D6A0}" type="presParOf" srcId="{E7BD2BEC-2BEA-4D37-86AB-0345366B1C59}" destId="{739C7A19-04D2-4DFD-9CC3-EA636EEFDC0A}" srcOrd="2" destOrd="0" presId="urn:microsoft.com/office/officeart/2018/5/layout/IconCircleLabelList"/>
    <dgm:cxn modelId="{B231CD8A-A5EB-4AA1-A358-31D230CA9C77}" type="presParOf" srcId="{739C7A19-04D2-4DFD-9CC3-EA636EEFDC0A}" destId="{456F3CD7-7E40-45A1-A2E6-DFB786786D26}" srcOrd="0" destOrd="0" presId="urn:microsoft.com/office/officeart/2018/5/layout/IconCircleLabelList"/>
    <dgm:cxn modelId="{834823B9-F2EC-4A04-974B-F348672A1E1A}" type="presParOf" srcId="{739C7A19-04D2-4DFD-9CC3-EA636EEFDC0A}" destId="{DEFC5FED-55F9-447C-802D-369DAC79B1E4}" srcOrd="1" destOrd="0" presId="urn:microsoft.com/office/officeart/2018/5/layout/IconCircleLabelList"/>
    <dgm:cxn modelId="{07D2E324-F3B9-4BD5-A77A-A41769DCAEBC}" type="presParOf" srcId="{739C7A19-04D2-4DFD-9CC3-EA636EEFDC0A}" destId="{75FF6E13-F243-4326-B499-975FFA491C74}" srcOrd="2" destOrd="0" presId="urn:microsoft.com/office/officeart/2018/5/layout/IconCircleLabelList"/>
    <dgm:cxn modelId="{85222EC6-97F8-4254-9BDB-9A9CEE3490AA}" type="presParOf" srcId="{739C7A19-04D2-4DFD-9CC3-EA636EEFDC0A}" destId="{3EC684CE-BECD-40C1-AA40-8977E074CC31}" srcOrd="3" destOrd="0" presId="urn:microsoft.com/office/officeart/2018/5/layout/IconCircleLabelList"/>
    <dgm:cxn modelId="{19E2D0F8-5FE7-4842-9F79-F43E607E33A3}" type="presParOf" srcId="{E7BD2BEC-2BEA-4D37-86AB-0345366B1C59}" destId="{66C23C78-E91A-4711-9D30-79A06FC54C01}" srcOrd="3" destOrd="0" presId="urn:microsoft.com/office/officeart/2018/5/layout/IconCircleLabelList"/>
    <dgm:cxn modelId="{6C93514F-554B-4300-BDEE-95DD57984D06}" type="presParOf" srcId="{E7BD2BEC-2BEA-4D37-86AB-0345366B1C59}" destId="{B86B35E2-AA3D-4481-B6FE-D216BEB6FFA4}" srcOrd="4" destOrd="0" presId="urn:microsoft.com/office/officeart/2018/5/layout/IconCircleLabelList"/>
    <dgm:cxn modelId="{3819842C-B549-4BC0-9F1D-AA7DFBD574DA}" type="presParOf" srcId="{B86B35E2-AA3D-4481-B6FE-D216BEB6FFA4}" destId="{74B0EADC-EA36-480F-8830-93114BACD274}" srcOrd="0" destOrd="0" presId="urn:microsoft.com/office/officeart/2018/5/layout/IconCircleLabelList"/>
    <dgm:cxn modelId="{246C2E88-2F3A-47CC-A982-B1F9C099F60D}" type="presParOf" srcId="{B86B35E2-AA3D-4481-B6FE-D216BEB6FFA4}" destId="{6B680AC8-6E9B-4A84-9DD2-9AAC8D707189}" srcOrd="1" destOrd="0" presId="urn:microsoft.com/office/officeart/2018/5/layout/IconCircleLabelList"/>
    <dgm:cxn modelId="{90DF05E1-CC2C-4BB3-AC6A-6878EFDD6A66}" type="presParOf" srcId="{B86B35E2-AA3D-4481-B6FE-D216BEB6FFA4}" destId="{85B8D531-F1C5-4A03-8F4C-58585C700FA4}" srcOrd="2" destOrd="0" presId="urn:microsoft.com/office/officeart/2018/5/layout/IconCircleLabelList"/>
    <dgm:cxn modelId="{3E1F89D8-D50B-4608-B01D-BAEA6E4D1E89}" type="presParOf" srcId="{B86B35E2-AA3D-4481-B6FE-D216BEB6FFA4}" destId="{956C9F92-22FD-4A1D-905F-B3BEC50AD9E7}"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4444C-FA09-4A53-BEAD-C4DE1290110F}">
      <dsp:nvSpPr>
        <dsp:cNvPr id="0" name=""/>
        <dsp:cNvSpPr/>
      </dsp:nvSpPr>
      <dsp:spPr>
        <a:xfrm>
          <a:off x="415985"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A00F5-2DAD-432A-95DC-F82D4365FC6E}">
      <dsp:nvSpPr>
        <dsp:cNvPr id="0" name=""/>
        <dsp:cNvSpPr/>
      </dsp:nvSpPr>
      <dsp:spPr>
        <a:xfrm>
          <a:off x="686548" y="1394183"/>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79CE6-5EBD-4E25-A821-1653FFECE65F}">
      <dsp:nvSpPr>
        <dsp:cNvPr id="0" name=""/>
        <dsp:cNvSpPr/>
      </dsp:nvSpPr>
      <dsp:spPr>
        <a:xfrm>
          <a:off x="10141"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Verify VS Code, Copilot, and .NET Installed</a:t>
          </a:r>
          <a:endParaRPr lang="en-US" sz="1600" kern="1200"/>
        </a:p>
      </dsp:txBody>
      <dsp:txXfrm>
        <a:off x="10141" y="2788620"/>
        <a:ext cx="2081250" cy="720000"/>
      </dsp:txXfrm>
    </dsp:sp>
    <dsp:sp modelId="{456F3CD7-7E40-45A1-A2E6-DFB786786D26}">
      <dsp:nvSpPr>
        <dsp:cNvPr id="0" name=""/>
        <dsp:cNvSpPr/>
      </dsp:nvSpPr>
      <dsp:spPr>
        <a:xfrm>
          <a:off x="2861454"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C5FED-55F9-447C-802D-369DAC79B1E4}">
      <dsp:nvSpPr>
        <dsp:cNvPr id="0" name=""/>
        <dsp:cNvSpPr/>
      </dsp:nvSpPr>
      <dsp:spPr>
        <a:xfrm>
          <a:off x="3132016" y="1394183"/>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C684CE-BECD-40C1-AA40-8977E074CC31}">
      <dsp:nvSpPr>
        <dsp:cNvPr id="0" name=""/>
        <dsp:cNvSpPr/>
      </dsp:nvSpPr>
      <dsp:spPr>
        <a:xfrm>
          <a:off x="2455610"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Review ./github/copilot-instructions.md</a:t>
          </a:r>
          <a:endParaRPr lang="en-US" sz="1600" kern="1200"/>
        </a:p>
      </dsp:txBody>
      <dsp:txXfrm>
        <a:off x="2455610" y="2788620"/>
        <a:ext cx="2081250" cy="720000"/>
      </dsp:txXfrm>
    </dsp:sp>
    <dsp:sp modelId="{74B0EADC-EA36-480F-8830-93114BACD274}">
      <dsp:nvSpPr>
        <dsp:cNvPr id="0" name=""/>
        <dsp:cNvSpPr/>
      </dsp:nvSpPr>
      <dsp:spPr>
        <a:xfrm>
          <a:off x="5306923"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80AC8-6E9B-4A84-9DD2-9AAC8D707189}">
      <dsp:nvSpPr>
        <dsp:cNvPr id="0" name=""/>
        <dsp:cNvSpPr/>
      </dsp:nvSpPr>
      <dsp:spPr>
        <a:xfrm>
          <a:off x="5577485" y="1394183"/>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6C9F92-22FD-4A1D-905F-B3BEC50AD9E7}">
      <dsp:nvSpPr>
        <dsp:cNvPr id="0" name=""/>
        <dsp:cNvSpPr/>
      </dsp:nvSpPr>
      <dsp:spPr>
        <a:xfrm>
          <a:off x="4901079"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Clone repo and run `dotnet build &amp;&amp; dotnet test`</a:t>
          </a:r>
          <a:endParaRPr lang="en-US" sz="1600" kern="1200"/>
        </a:p>
      </dsp:txBody>
      <dsp:txXfrm>
        <a:off x="4901079" y="2788620"/>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DCA71-744B-3041-8B32-FA18AFEA9689}"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B36EF-273B-C942-A1A3-7BB252ADD5A2}" type="slidenum">
              <a:rPr lang="en-US" smtClean="0"/>
              <a:t>‹#›</a:t>
            </a:fld>
            <a:endParaRPr lang="en-US"/>
          </a:p>
        </p:txBody>
      </p:sp>
    </p:spTree>
    <p:extLst>
      <p:ext uri="{BB962C8B-B14F-4D97-AF65-F5344CB8AC3E}">
        <p14:creationId xmlns:p14="http://schemas.microsoft.com/office/powerpoint/2010/main" val="2222991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3-Hour Hands-On Workshop</a:t>
            </a:r>
          </a:p>
          <a:p>
            <a:r>
              <a:rPr lang="en-US" dirty="0"/>
              <a:t>Learn to apply AI across requirements, code, tests, and documentation.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6412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EFEA-9316-96FA-BBE1-5E7147BFBF02}"/>
            </a:ext>
          </a:extLst>
        </p:cNvPr>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09E645E-A7EB-B9E7-59F6-46362E0378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F6BE56AE-42CE-287B-BB70-5BEC2BBBA2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Designed Table of Contents if you want to incorporate page numbers and animation.</a:t>
            </a:r>
          </a:p>
        </p:txBody>
      </p:sp>
      <p:sp>
        <p:nvSpPr>
          <p:cNvPr id="43012" name="Slide Number Placeholder 3">
            <a:extLst>
              <a:ext uri="{FF2B5EF4-FFF2-40B4-BE49-F238E27FC236}">
                <a16:creationId xmlns:a16="http://schemas.microsoft.com/office/drawing/2014/main" id="{C6951386-FAF6-CE66-FEDF-A0AF22ACC0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4840794-FC13-8E46-94A7-AADDE6839B4E}" type="slidenum">
              <a:rPr lang="en-US" altLang="en-US"/>
              <a:pPr fontAlgn="base">
                <a:spcBef>
                  <a:spcPct val="0"/>
                </a:spcBef>
                <a:spcAft>
                  <a:spcPct val="0"/>
                </a:spcAft>
              </a:pPr>
              <a:t>2</a:t>
            </a:fld>
            <a:endParaRPr lang="en-US" altLang="en-US"/>
          </a:p>
        </p:txBody>
      </p:sp>
    </p:spTree>
    <p:extLst>
      <p:ext uri="{BB962C8B-B14F-4D97-AF65-F5344CB8AC3E}">
        <p14:creationId xmlns:p14="http://schemas.microsoft.com/office/powerpoint/2010/main" val="3546880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85433-A58A-C29C-2606-441F1F1DB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8D0E7-0D82-4857-47E8-1607E81DD6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41E40-D599-919F-D44D-4B1C587A3161}"/>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BCB63A6-15F6-E2C4-3898-24076FF8029C}"/>
              </a:ext>
            </a:extLst>
          </p:cNvPr>
          <p:cNvSpPr>
            <a:spLocks noGrp="1"/>
          </p:cNvSpPr>
          <p:nvPr>
            <p:ph type="sldNum" sz="quarter" idx="10"/>
          </p:nvPr>
        </p:nvSpPr>
        <p:spPr/>
        <p:txBody>
          <a:bodyPr/>
          <a:lstStyle/>
          <a:p>
            <a:pPr>
              <a:defRPr/>
            </a:pPr>
            <a:fld id="{B2A9DA42-D387-494B-AF3F-EFC33C61B38A}" type="slidenum">
              <a:rPr lang="en-US" smtClean="0"/>
              <a:pPr>
                <a:defRPr/>
              </a:pPr>
              <a:t>5</a:t>
            </a:fld>
            <a:endParaRPr lang="en-US"/>
          </a:p>
        </p:txBody>
      </p:sp>
    </p:spTree>
    <p:extLst>
      <p:ext uri="{BB962C8B-B14F-4D97-AF65-F5344CB8AC3E}">
        <p14:creationId xmlns:p14="http://schemas.microsoft.com/office/powerpoint/2010/main" val="243584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Needs</a:t>
            </a:r>
            <a:r>
              <a:rPr lang="en-US" baseline="0"/>
              <a:t> graphic for </a:t>
            </a:r>
            <a:r>
              <a:rPr lang="en-US" b="1">
                <a:solidFill>
                  <a:srgbClr val="412D66"/>
                </a:solidFill>
                <a:latin typeface="Arial" charset="0"/>
                <a:ea typeface="+mn-ea"/>
                <a:cs typeface="+mn-cs"/>
              </a:rPr>
              <a:t>Upgrade Lab</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1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Stress reviewing AI output critically before acceptance.</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Contrast Ask/Edit vs Plan/Execute using Agent Mode.</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2F7B4-ED13-7CBB-E0FC-17E56B558A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D112A3-B954-94F9-2D4E-27ED2E1095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34B574C-D017-EE10-FDB9-CE45C37612F0}"/>
              </a:ext>
            </a:extLst>
          </p:cNvPr>
          <p:cNvSpPr>
            <a:spLocks noGrp="1"/>
          </p:cNvSpPr>
          <p:nvPr>
            <p:ph type="body" sz="quarter" idx="3"/>
          </p:nvPr>
        </p:nvSpPr>
        <p:spPr/>
        <p:txBody>
          <a:bodyPr/>
          <a:lstStyle/>
          <a:p>
            <a:r>
              <a:t>Contrast Ask/Edit vs Plan/Execute using Agent Mode.</a:t>
            </a:r>
          </a:p>
        </p:txBody>
      </p:sp>
      <p:sp>
        <p:nvSpPr>
          <p:cNvPr id="4" name="Slide Number Placeholder 3">
            <a:extLst>
              <a:ext uri="{FF2B5EF4-FFF2-40B4-BE49-F238E27FC236}">
                <a16:creationId xmlns:a16="http://schemas.microsoft.com/office/drawing/2014/main" id="{140CD3B2-1D22-74E7-D9C6-DF6B2805440D}"/>
              </a:ext>
            </a:extLst>
          </p:cNvPr>
          <p:cNvSpPr>
            <a:spLocks noGrp="1"/>
          </p:cNvSpPr>
          <p:nvPr>
            <p:ph type="sldNum" sz="quarter" idx="5"/>
          </p:nvPr>
        </p:nvSpPr>
        <p:spPr/>
      </p:sp>
    </p:spTree>
    <p:extLst>
      <p:ext uri="{BB962C8B-B14F-4D97-AF65-F5344CB8AC3E}">
        <p14:creationId xmlns:p14="http://schemas.microsoft.com/office/powerpoint/2010/main" val="1868621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5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ECBE90D0-3E1A-D929-3C99-EE1DA05B7670}"/>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98354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29355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l="-77081" t="-29813" r="-312149" b="-538"/>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email">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0"/>
            <a:ext cx="1821873" cy="21844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9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Arial Regular"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08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1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26616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1297804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a:srcRect t="46646" b="8385"/>
          <a:stretch/>
        </p:blipFill>
        <p:spPr>
          <a:xfrm>
            <a:off x="0" y="0"/>
            <a:ext cx="12191998" cy="6854056"/>
          </a:xfrm>
          <a:prstGeom prst="rect">
            <a:avLst/>
          </a:prstGeom>
        </p:spPr>
      </p:pic>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B89C9C5-FA98-B44A-8B5C-72B0682BA691}"/>
              </a:ext>
            </a:extLst>
          </p:cNvPr>
          <p:cNvSpPr/>
          <p:nvPr userDrawn="1"/>
        </p:nvSpPr>
        <p:spPr>
          <a:xfrm>
            <a:off x="1" y="-8298"/>
            <a:ext cx="12191999" cy="6870651"/>
          </a:xfrm>
          <a:prstGeom prst="rect">
            <a:avLst/>
          </a:prstGeom>
          <a:solidFill>
            <a:schemeClr val="tx1">
              <a:alpha val="254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455724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P spid="1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19" name="Picture 18" descr="A computer with a blank screen&#10;&#10;Description automatically generated">
            <a:extLst>
              <a:ext uri="{FF2B5EF4-FFF2-40B4-BE49-F238E27FC236}">
                <a16:creationId xmlns:a16="http://schemas.microsoft.com/office/drawing/2014/main" id="{6EC229F8-EC4B-7401-30A2-95DDB22694C4}"/>
              </a:ext>
            </a:extLst>
          </p:cNvPr>
          <p:cNvPicPr>
            <a:picLocks noChangeAspect="1"/>
          </p:cNvPicPr>
          <p:nvPr userDrawn="1"/>
        </p:nvPicPr>
        <p:blipFill>
          <a:blip r:embed="rId3"/>
          <a:stretch>
            <a:fillRect/>
          </a:stretch>
        </p:blipFill>
        <p:spPr>
          <a:xfrm>
            <a:off x="2088584" y="1201255"/>
            <a:ext cx="8069304" cy="4583747"/>
          </a:xfrm>
          <a:prstGeom prst="rect">
            <a:avLst/>
          </a:prstGeom>
        </p:spPr>
      </p:pic>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027680" y="1452880"/>
            <a:ext cx="6196531" cy="3881120"/>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427823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6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Arial Regular"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37084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2800" b="0" i="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Tree>
    <p:extLst>
      <p:ext uri="{BB962C8B-B14F-4D97-AF65-F5344CB8AC3E}">
        <p14:creationId xmlns:p14="http://schemas.microsoft.com/office/powerpoint/2010/main" val="281699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 Key message + Body ">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320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a:lstStyle>
            <a:lvl1pPr>
              <a:defRPr b="0" i="0">
                <a:solidFill>
                  <a:schemeClr val="tx1">
                    <a:lumMod val="75000"/>
                    <a:lumOff val="25000"/>
                  </a:schemeClr>
                </a:solidFill>
                <a:latin typeface="Arial Regular" charset="0"/>
                <a:ea typeface="Arial Regular" charset="0"/>
                <a:cs typeface="Arial Regular" charset="0"/>
              </a:defRPr>
            </a:lvl1pPr>
            <a:lvl2pPr>
              <a:defRPr b="0" i="0">
                <a:solidFill>
                  <a:schemeClr val="tx1">
                    <a:lumMod val="75000"/>
                    <a:lumOff val="25000"/>
                  </a:schemeClr>
                </a:solidFill>
                <a:latin typeface="Arial Regular" charset="0"/>
                <a:ea typeface="Arial Regular" charset="0"/>
                <a:cs typeface="Arial Regular" charset="0"/>
              </a:defRPr>
            </a:lvl2pPr>
            <a:lvl3pPr>
              <a:defRPr b="0" i="0">
                <a:solidFill>
                  <a:schemeClr val="tx1">
                    <a:lumMod val="75000"/>
                    <a:lumOff val="25000"/>
                  </a:schemeClr>
                </a:solidFill>
                <a:latin typeface="Arial Regular" charset="0"/>
                <a:ea typeface="Arial Regular" charset="0"/>
                <a:cs typeface="Arial Regular" charset="0"/>
              </a:defRPr>
            </a:lvl3pPr>
            <a:lvl4pPr>
              <a:defRPr b="0" i="0">
                <a:solidFill>
                  <a:schemeClr val="tx1">
                    <a:lumMod val="75000"/>
                    <a:lumOff val="25000"/>
                  </a:schemeClr>
                </a:solidFill>
                <a:latin typeface="Arial Regular" charset="0"/>
                <a:ea typeface="Arial Regular" charset="0"/>
                <a:cs typeface="Arial Regular" charset="0"/>
              </a:defRPr>
            </a:lvl4pPr>
            <a:lvl5pPr>
              <a:defRPr b="0" i="0">
                <a:solidFill>
                  <a:schemeClr val="tx1">
                    <a:lumMod val="75000"/>
                    <a:lumOff val="25000"/>
                  </a:schemeClr>
                </a:solidFill>
                <a:latin typeface="Arial Regular" charset="0"/>
                <a:ea typeface="Arial Regular" charset="0"/>
                <a:cs typeface="Arial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94243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p:cNvSpPr>
            <a:spLocks noGrp="1"/>
          </p:cNvSpPr>
          <p:nvPr>
            <p:ph type="body" sz="quarter" idx="10"/>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Click to edit Master text styles</a:t>
            </a:r>
          </a:p>
        </p:txBody>
      </p:sp>
      <p:sp>
        <p:nvSpPr>
          <p:cNvPr id="6" name="Text Placeholder 5"/>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797520"/>
      </p:ext>
    </p:extLst>
  </p:cSld>
  <p:clrMapOvr>
    <a:masterClrMapping/>
  </p:clrMapOvr>
  <p:transition spd="med">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947033" y="715533"/>
            <a:ext cx="10298000" cy="64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29989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06772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5926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91856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30257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9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3" name="TextBox 2">
            <a:extLst>
              <a:ext uri="{FF2B5EF4-FFF2-40B4-BE49-F238E27FC236}">
                <a16:creationId xmlns:a16="http://schemas.microsoft.com/office/drawing/2014/main" id="{1C68287D-F18F-A57D-BDDF-65A38F727C17}"/>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67640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D2A5371F-FC8A-2970-6CB3-6FD0496CBDF2}"/>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19317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Tree>
    <p:extLst>
      <p:ext uri="{BB962C8B-B14F-4D97-AF65-F5344CB8AC3E}">
        <p14:creationId xmlns:p14="http://schemas.microsoft.com/office/powerpoint/2010/main" val="268874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Arial Regular" charset="0"/>
                <a:cs typeface="Arial" panose="020B0604020202020204" pitchFamily="34" charset="0"/>
              </a:rPr>
              <a:t>‹#›</a:t>
            </a:fld>
            <a:endParaRPr lang="en-US" b="0" i="0">
              <a:solidFill>
                <a:srgbClr val="412D5D"/>
              </a:solidFill>
              <a:latin typeface="Arial" panose="020B0604020202020204" pitchFamily="34" charset="0"/>
              <a:ea typeface="Arial Regular"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Tree>
    <p:extLst>
      <p:ext uri="{BB962C8B-B14F-4D97-AF65-F5344CB8AC3E}">
        <p14:creationId xmlns:p14="http://schemas.microsoft.com/office/powerpoint/2010/main" val="3942824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 id="2147483682" r:id="rId21"/>
    <p:sldLayoutId id="2147483683" r:id="rId22"/>
    <p:sldLayoutId id="2147483690" r:id="rId23"/>
    <p:sldLayoutId id="214748369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iblnews.org/facing-the-advances-of-ai-software-engineers-will-evolve-but-not-suffer-extinction/" TargetMode="Externa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netzfueralle.blog.rosalux.de/2025/02/12/mehrwertproduktion-github-copilot/github-copilot-logo/" TargetMode="External"/><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hyperlink" Target="https://creativecommons.org/licenses/by-nc-sa/3.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cherlund.blogspot.com/2018/04/what-you-need-to-know-about-artificial.html" TargetMode="External"/><Relationship Id="rId7" Type="http://schemas.openxmlformats.org/officeDocument/2006/relationships/diagramColors" Target="../diagrams/colors1.xml"/><Relationship Id="rId2" Type="http://schemas.openxmlformats.org/officeDocument/2006/relationships/image" Target="../media/image22.jp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GitHub Copilot? | ESPC Conference, 2025">
            <a:extLst>
              <a:ext uri="{FF2B5EF4-FFF2-40B4-BE49-F238E27FC236}">
                <a16:creationId xmlns:a16="http://schemas.microsoft.com/office/drawing/2014/main" id="{2963C278-BEF4-6B3D-4FF4-EB0C0FB69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33" t="17844" r="25222" b="31654"/>
          <a:stretch>
            <a:fillRect/>
          </a:stretch>
        </p:blipFill>
        <p:spPr bwMode="auto">
          <a:xfrm>
            <a:off x="9235440" y="2863624"/>
            <a:ext cx="2956560" cy="1044758"/>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idx="10"/>
          </p:nvPr>
        </p:nvSpPr>
        <p:spPr>
          <a:xfrm>
            <a:off x="535516" y="3949184"/>
            <a:ext cx="11582400" cy="518266"/>
          </a:xfrm>
        </p:spPr>
        <p:txBody>
          <a:bodyPr lIns="0" tIns="45720" rIns="0" bIns="45720" anchor="t"/>
          <a:lstStyle/>
          <a:p>
            <a:r>
              <a:rPr lang="en-US" sz="1600" dirty="0">
                <a:latin typeface="Arial"/>
                <a:cs typeface="Arial"/>
              </a:rPr>
              <a:t>Centric Consulting</a:t>
            </a:r>
            <a:endParaRPr lang="en-US" dirty="0"/>
          </a:p>
        </p:txBody>
      </p:sp>
      <p:sp>
        <p:nvSpPr>
          <p:cNvPr id="7" name="Title 6"/>
          <p:cNvSpPr>
            <a:spLocks noGrp="1"/>
          </p:cNvSpPr>
          <p:nvPr>
            <p:ph type="ctrTitle"/>
          </p:nvPr>
        </p:nvSpPr>
        <p:spPr>
          <a:xfrm>
            <a:off x="533400" y="2166320"/>
            <a:ext cx="11584516" cy="656503"/>
          </a:xfrm>
        </p:spPr>
        <p:txBody>
          <a:bodyPr/>
          <a:lstStyle/>
          <a:p>
            <a:r>
              <a:rPr lang="en-US" sz="3800" dirty="0"/>
              <a:t>Using AI for Application Development</a:t>
            </a:r>
            <a:br>
              <a:rPr lang="en-US" sz="3800" dirty="0"/>
            </a:br>
            <a:r>
              <a:rPr lang="en-US" sz="3800" dirty="0"/>
              <a:t>with GitHub Copilot (.NET Edition)</a:t>
            </a:r>
          </a:p>
        </p:txBody>
      </p:sp>
      <p:sp>
        <p:nvSpPr>
          <p:cNvPr id="9" name="Text Placeholder 8"/>
          <p:cNvSpPr>
            <a:spLocks noGrp="1"/>
          </p:cNvSpPr>
          <p:nvPr>
            <p:ph type="body" sz="quarter" idx="11"/>
          </p:nvPr>
        </p:nvSpPr>
        <p:spPr/>
        <p:txBody>
          <a:bodyPr/>
          <a:lstStyle/>
          <a:p>
            <a:r>
              <a:rPr lang="en-US" dirty="0"/>
              <a:t>November 2025</a:t>
            </a:r>
          </a:p>
        </p:txBody>
      </p:sp>
      <p:pic>
        <p:nvPicPr>
          <p:cNvPr id="10" name="Picture 9" descr="A close up of a screen&#10;&#10;Description automatically generated">
            <a:extLst>
              <a:ext uri="{FF2B5EF4-FFF2-40B4-BE49-F238E27FC236}">
                <a16:creationId xmlns:a16="http://schemas.microsoft.com/office/drawing/2014/main" id="{AD44AB2E-1FDF-2941-8C36-5174FD59507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cxnSp>
        <p:nvCxnSpPr>
          <p:cNvPr id="11" name="Straight Connector 10">
            <a:extLst>
              <a:ext uri="{FF2B5EF4-FFF2-40B4-BE49-F238E27FC236}">
                <a16:creationId xmlns:a16="http://schemas.microsoft.com/office/drawing/2014/main" id="{35D70059-1D3A-9B46-827B-7ADF4820C1F0}"/>
              </a:ext>
            </a:extLst>
          </p:cNvPr>
          <p:cNvCxnSpPr/>
          <p:nvPr/>
        </p:nvCxnSpPr>
        <p:spPr>
          <a:xfrm>
            <a:off x="533400" y="358004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68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E0B5-8505-4BC3-1C25-7EDB39BD10AB}"/>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EE4BB3E4-5238-3C94-19EA-CD55AA2F9031}"/>
              </a:ext>
            </a:extLst>
          </p:cNvPr>
          <p:cNvSpPr>
            <a:spLocks noGrp="1"/>
          </p:cNvSpPr>
          <p:nvPr>
            <p:ph sz="half" idx="1"/>
          </p:nvPr>
        </p:nvSpPr>
        <p:spPr/>
        <p:txBody>
          <a:bodyPr/>
          <a:lstStyle/>
          <a:p>
            <a:r>
              <a:rPr lang="en-US" dirty="0"/>
              <a:t>Ghost Text</a:t>
            </a:r>
          </a:p>
          <a:p>
            <a:r>
              <a:rPr lang="en-US" dirty="0"/>
              <a:t>As you type, Copilot suggests code in gray text</a:t>
            </a:r>
          </a:p>
          <a:p>
            <a:r>
              <a:rPr lang="en-US" dirty="0"/>
              <a:t>Press </a:t>
            </a:r>
            <a:r>
              <a:rPr lang="en-US" b="1" i="1" dirty="0"/>
              <a:t>Tab</a:t>
            </a:r>
            <a:r>
              <a:rPr lang="en-US" dirty="0"/>
              <a:t> to accept, </a:t>
            </a:r>
            <a:r>
              <a:rPr lang="en-US" b="1" i="1" dirty="0"/>
              <a:t>Esc</a:t>
            </a:r>
            <a:r>
              <a:rPr lang="en-US" dirty="0"/>
              <a:t> to dismiss</a:t>
            </a:r>
          </a:p>
          <a:p>
            <a:r>
              <a:rPr lang="en-US" b="1" i="1" dirty="0"/>
              <a:t>Alt+]</a:t>
            </a:r>
            <a:r>
              <a:rPr lang="en-US" dirty="0"/>
              <a:t> / </a:t>
            </a:r>
            <a:r>
              <a:rPr lang="en-US" b="1" i="1" dirty="0"/>
              <a:t>Alt+[</a:t>
            </a:r>
            <a:r>
              <a:rPr lang="en-US" dirty="0"/>
              <a:t> to cycle through suggestions</a:t>
            </a:r>
          </a:p>
          <a:p>
            <a:r>
              <a:rPr lang="en-US" dirty="0"/>
              <a:t>Works in comments, code, and tests</a:t>
            </a:r>
          </a:p>
          <a:p>
            <a:endParaRPr lang="en-US" dirty="0"/>
          </a:p>
        </p:txBody>
      </p:sp>
      <p:sp>
        <p:nvSpPr>
          <p:cNvPr id="4" name="Content Placeholder 3">
            <a:extLst>
              <a:ext uri="{FF2B5EF4-FFF2-40B4-BE49-F238E27FC236}">
                <a16:creationId xmlns:a16="http://schemas.microsoft.com/office/drawing/2014/main" id="{CE0A1A6E-D5AD-1119-6E08-7D969D08296B}"/>
              </a:ext>
            </a:extLst>
          </p:cNvPr>
          <p:cNvSpPr>
            <a:spLocks noGrp="1"/>
          </p:cNvSpPr>
          <p:nvPr>
            <p:ph sz="half" idx="2"/>
          </p:nvPr>
        </p:nvSpPr>
        <p:spPr/>
        <p:txBody>
          <a:bodyPr/>
          <a:lstStyle/>
          <a:p>
            <a:r>
              <a:rPr lang="en-US" b="1" dirty="0"/>
              <a:t>Inline Completions</a:t>
            </a:r>
          </a:p>
          <a:p>
            <a:r>
              <a:rPr lang="en-US" dirty="0"/>
              <a:t>Inline Chat</a:t>
            </a:r>
          </a:p>
          <a:p>
            <a:r>
              <a:rPr lang="en-US"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113722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5EF7F-3D21-C2B0-C135-7A50313E0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4AF33-DDC6-886F-BD27-10F1CA00CC8C}"/>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3F2C363D-6549-04CD-0EB5-0FBAFB75B18A}"/>
              </a:ext>
            </a:extLst>
          </p:cNvPr>
          <p:cNvSpPr>
            <a:spLocks noGrp="1"/>
          </p:cNvSpPr>
          <p:nvPr>
            <p:ph sz="half" idx="1"/>
          </p:nvPr>
        </p:nvSpPr>
        <p:spPr/>
        <p:txBody>
          <a:bodyPr/>
          <a:lstStyle/>
          <a:p>
            <a:r>
              <a:rPr lang="en-US" dirty="0"/>
              <a:t>Quick chat directly in your editor at cursor position</a:t>
            </a:r>
          </a:p>
          <a:p>
            <a:r>
              <a:rPr lang="en-US" dirty="0"/>
              <a:t>Perfect for small edits: </a:t>
            </a:r>
            <a:r>
              <a:rPr lang="en-US" b="1" i="1" dirty="0"/>
              <a:t>"Add error handling"</a:t>
            </a:r>
            <a:r>
              <a:rPr lang="en-US" dirty="0"/>
              <a:t> or </a:t>
            </a:r>
            <a:r>
              <a:rPr lang="en-US" b="1" i="1" dirty="0"/>
              <a:t>"Make this method async"</a:t>
            </a:r>
            <a:endParaRPr lang="en-US" b="1" dirty="0"/>
          </a:p>
          <a:p>
            <a:r>
              <a:rPr lang="en-US" dirty="0"/>
              <a:t>Less context switching than full chat panel</a:t>
            </a:r>
          </a:p>
          <a:p>
            <a:endParaRPr lang="en-US" dirty="0"/>
          </a:p>
        </p:txBody>
      </p:sp>
      <p:sp>
        <p:nvSpPr>
          <p:cNvPr id="4" name="Content Placeholder 3">
            <a:extLst>
              <a:ext uri="{FF2B5EF4-FFF2-40B4-BE49-F238E27FC236}">
                <a16:creationId xmlns:a16="http://schemas.microsoft.com/office/drawing/2014/main" id="{184B55FD-C974-C729-3205-ECA4AF65EF0B}"/>
              </a:ext>
            </a:extLst>
          </p:cNvPr>
          <p:cNvSpPr>
            <a:spLocks noGrp="1"/>
          </p:cNvSpPr>
          <p:nvPr>
            <p:ph sz="half" idx="2"/>
          </p:nvPr>
        </p:nvSpPr>
        <p:spPr/>
        <p:txBody>
          <a:bodyPr/>
          <a:lstStyle/>
          <a:p>
            <a:r>
              <a:rPr lang="en-US" dirty="0"/>
              <a:t>Inline Completions</a:t>
            </a:r>
          </a:p>
          <a:p>
            <a:r>
              <a:rPr lang="en-US" b="1" dirty="0"/>
              <a:t>Inline Chat</a:t>
            </a:r>
          </a:p>
          <a:p>
            <a:r>
              <a:rPr lang="en-US"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279888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9FD4D-4730-2A7E-4CE1-176493F04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4CDBB-D607-B96F-0C35-01F3A6F198D1}"/>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ED90C175-69A0-9B7A-2FC5-1C4CEEC74BA9}"/>
              </a:ext>
            </a:extLst>
          </p:cNvPr>
          <p:cNvSpPr>
            <a:spLocks noGrp="1"/>
          </p:cNvSpPr>
          <p:nvPr>
            <p:ph sz="half" idx="1"/>
          </p:nvPr>
        </p:nvSpPr>
        <p:spPr/>
        <p:txBody>
          <a:bodyPr/>
          <a:lstStyle/>
          <a:p>
            <a:r>
              <a:rPr lang="en-US" dirty="0"/>
              <a:t>Open chat interface for conversational coding</a:t>
            </a:r>
          </a:p>
          <a:p>
            <a:r>
              <a:rPr lang="en-US" dirty="0"/>
              <a:t>Ask questions: </a:t>
            </a:r>
            <a:r>
              <a:rPr lang="en-US" b="1" i="1" dirty="0"/>
              <a:t>"How do I configure logging in .NET?"</a:t>
            </a:r>
            <a:endParaRPr lang="en-US" b="1" dirty="0"/>
          </a:p>
          <a:p>
            <a:r>
              <a:rPr lang="en-US" dirty="0"/>
              <a:t>Request code: </a:t>
            </a:r>
            <a:r>
              <a:rPr lang="en-US" b="1" i="1" dirty="0"/>
              <a:t>"Create a repository interface for Task entity"</a:t>
            </a:r>
            <a:endParaRPr lang="en-US" b="1" dirty="0"/>
          </a:p>
          <a:p>
            <a:r>
              <a:rPr lang="en-US" dirty="0"/>
              <a:t>Iterate on solutions without leaving VS Code</a:t>
            </a:r>
          </a:p>
          <a:p>
            <a:endParaRPr lang="en-US" dirty="0"/>
          </a:p>
        </p:txBody>
      </p:sp>
      <p:sp>
        <p:nvSpPr>
          <p:cNvPr id="4" name="Content Placeholder 3">
            <a:extLst>
              <a:ext uri="{FF2B5EF4-FFF2-40B4-BE49-F238E27FC236}">
                <a16:creationId xmlns:a16="http://schemas.microsoft.com/office/drawing/2014/main" id="{9EF32380-4140-1276-80E3-2568024BF659}"/>
              </a:ext>
            </a:extLst>
          </p:cNvPr>
          <p:cNvSpPr>
            <a:spLocks noGrp="1"/>
          </p:cNvSpPr>
          <p:nvPr>
            <p:ph sz="half" idx="2"/>
          </p:nvPr>
        </p:nvSpPr>
        <p:spPr/>
        <p:txBody>
          <a:bodyPr/>
          <a:lstStyle/>
          <a:p>
            <a:r>
              <a:rPr lang="en-US" dirty="0"/>
              <a:t>Inline Completions</a:t>
            </a:r>
          </a:p>
          <a:p>
            <a:r>
              <a:rPr lang="en-US" dirty="0"/>
              <a:t>Inline Chat</a:t>
            </a:r>
          </a:p>
          <a:p>
            <a:r>
              <a:rPr lang="en-US" b="1"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115568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B0120-0486-63A5-7D64-428BFC76A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7AF0F-D8AF-7CEA-DFB2-0840E652B100}"/>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D98A2EF5-8D43-779E-7A24-BC5583AB6D59}"/>
              </a:ext>
            </a:extLst>
          </p:cNvPr>
          <p:cNvSpPr>
            <a:spLocks noGrp="1"/>
          </p:cNvSpPr>
          <p:nvPr>
            <p:ph sz="half" idx="1"/>
          </p:nvPr>
        </p:nvSpPr>
        <p:spPr/>
        <p:txBody>
          <a:bodyPr/>
          <a:lstStyle/>
          <a:p>
            <a:r>
              <a:rPr lang="en-US" b="1" dirty="0"/>
              <a:t>Purpose:</a:t>
            </a:r>
            <a:r>
              <a:rPr lang="en-US" dirty="0"/>
              <a:t> Q&amp;A and conversational support.</a:t>
            </a:r>
          </a:p>
          <a:p>
            <a:r>
              <a:rPr lang="en-US" b="1" dirty="0"/>
              <a:t>Behavior:</a:t>
            </a:r>
            <a:r>
              <a:rPr lang="en-US" dirty="0"/>
              <a:t> Copilot answers questions, explains concepts, and provides guidance based on the current context.</a:t>
            </a:r>
          </a:p>
          <a:p>
            <a:r>
              <a:rPr lang="en-US" b="1" dirty="0"/>
              <a:t>Capabilities:</a:t>
            </a:r>
            <a:endParaRPr lang="en-US" dirty="0"/>
          </a:p>
          <a:p>
            <a:pPr lvl="1"/>
            <a:r>
              <a:rPr lang="en-US" dirty="0"/>
              <a:t>Responds to direct questions about code, architecture, patterns, or documentation.</a:t>
            </a:r>
          </a:p>
          <a:p>
            <a:pPr lvl="1"/>
            <a:r>
              <a:rPr lang="en-US" dirty="0"/>
              <a:t>Does not make changes—purely informational.</a:t>
            </a:r>
          </a:p>
          <a:p>
            <a:r>
              <a:rPr lang="en-US" b="1" dirty="0"/>
              <a:t>Typical Use:</a:t>
            </a:r>
            <a:r>
              <a:rPr lang="en-US" dirty="0"/>
              <a:t> When you want explanations, definitions, or advice without modifying files</a:t>
            </a:r>
          </a:p>
          <a:p>
            <a:pPr marL="54864" indent="0">
              <a:buNone/>
            </a:pPr>
            <a:endParaRPr lang="en-US" dirty="0"/>
          </a:p>
        </p:txBody>
      </p:sp>
      <p:sp>
        <p:nvSpPr>
          <p:cNvPr id="4" name="Content Placeholder 3">
            <a:extLst>
              <a:ext uri="{FF2B5EF4-FFF2-40B4-BE49-F238E27FC236}">
                <a16:creationId xmlns:a16="http://schemas.microsoft.com/office/drawing/2014/main" id="{BD46ED62-5E06-F574-985A-5FCF3D8C11DB}"/>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b="1" dirty="0"/>
              <a:t>Ask</a:t>
            </a:r>
          </a:p>
          <a:p>
            <a:pPr lvl="1"/>
            <a:r>
              <a:rPr lang="en-US" dirty="0"/>
              <a:t>Edit</a:t>
            </a:r>
          </a:p>
          <a:p>
            <a:pPr lvl="1"/>
            <a:r>
              <a:rPr lang="en-US" dirty="0"/>
              <a:t>Agent</a:t>
            </a:r>
          </a:p>
        </p:txBody>
      </p:sp>
    </p:spTree>
    <p:extLst>
      <p:ext uri="{BB962C8B-B14F-4D97-AF65-F5344CB8AC3E}">
        <p14:creationId xmlns:p14="http://schemas.microsoft.com/office/powerpoint/2010/main" val="77316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D2CF2-7E36-3328-59CD-61065EA22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B2F7C-B48A-3665-CC76-EA2F54D70531}"/>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BC27A2E7-42DF-8823-E337-6BAEAC89C051}"/>
              </a:ext>
            </a:extLst>
          </p:cNvPr>
          <p:cNvSpPr>
            <a:spLocks noGrp="1"/>
          </p:cNvSpPr>
          <p:nvPr>
            <p:ph sz="half" idx="1"/>
          </p:nvPr>
        </p:nvSpPr>
        <p:spPr/>
        <p:txBody>
          <a:bodyPr/>
          <a:lstStyle/>
          <a:p>
            <a:r>
              <a:rPr lang="en-US" b="1" dirty="0"/>
              <a:t>Purpose:</a:t>
            </a:r>
            <a:r>
              <a:rPr lang="en-US" dirty="0"/>
              <a:t> Direct file editing and code/documentation changes.</a:t>
            </a:r>
          </a:p>
          <a:p>
            <a:r>
              <a:rPr lang="en-US" b="1" dirty="0"/>
              <a:t>Behavior:</a:t>
            </a:r>
            <a:r>
              <a:rPr lang="en-US" dirty="0"/>
              <a:t> Copilot makes specific edits to files as requested.</a:t>
            </a:r>
          </a:p>
          <a:p>
            <a:r>
              <a:rPr lang="en-US" b="1" dirty="0"/>
              <a:t>Capabilities:</a:t>
            </a:r>
            <a:endParaRPr lang="en-US" dirty="0"/>
          </a:p>
          <a:p>
            <a:pPr lvl="1"/>
            <a:r>
              <a:rPr lang="en-US" dirty="0"/>
              <a:t>Modifies code, documentation, or configuration files.</a:t>
            </a:r>
          </a:p>
          <a:p>
            <a:pPr lvl="1"/>
            <a:r>
              <a:rPr lang="en-US" dirty="0"/>
              <a:t>Applies patches, refactors, or adds new content.</a:t>
            </a:r>
          </a:p>
          <a:p>
            <a:pPr lvl="1"/>
            <a:r>
              <a:rPr lang="en-US" dirty="0"/>
              <a:t>Typically acts on explicit user instructions (e.g., “Add a section to </a:t>
            </a:r>
            <a:r>
              <a:rPr lang="en-US" dirty="0" err="1"/>
              <a:t>architecture.md</a:t>
            </a:r>
            <a:r>
              <a:rPr lang="en-US" dirty="0"/>
              <a:t>”).</a:t>
            </a:r>
          </a:p>
          <a:p>
            <a:r>
              <a:rPr lang="en-US" b="1" dirty="0"/>
              <a:t>Typical Use:</a:t>
            </a:r>
            <a:r>
              <a:rPr lang="en-US" dirty="0"/>
              <a:t> When you want Copilot to change or create files in the repo.</a:t>
            </a:r>
          </a:p>
          <a:p>
            <a:pPr marL="54864" indent="0">
              <a:buNone/>
            </a:pPr>
            <a:endParaRPr lang="en-US" dirty="0"/>
          </a:p>
        </p:txBody>
      </p:sp>
      <p:sp>
        <p:nvSpPr>
          <p:cNvPr id="4" name="Content Placeholder 3">
            <a:extLst>
              <a:ext uri="{FF2B5EF4-FFF2-40B4-BE49-F238E27FC236}">
                <a16:creationId xmlns:a16="http://schemas.microsoft.com/office/drawing/2014/main" id="{E12E124B-727B-AB47-B77D-4EF0B2E381EB}"/>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dirty="0"/>
              <a:t>Ask</a:t>
            </a:r>
          </a:p>
          <a:p>
            <a:pPr lvl="1"/>
            <a:r>
              <a:rPr lang="en-US" b="1" dirty="0"/>
              <a:t>Edit</a:t>
            </a:r>
          </a:p>
          <a:p>
            <a:pPr lvl="1"/>
            <a:r>
              <a:rPr lang="en-US" dirty="0"/>
              <a:t>Agent</a:t>
            </a:r>
          </a:p>
        </p:txBody>
      </p:sp>
    </p:spTree>
    <p:extLst>
      <p:ext uri="{BB962C8B-B14F-4D97-AF65-F5344CB8AC3E}">
        <p14:creationId xmlns:p14="http://schemas.microsoft.com/office/powerpoint/2010/main" val="188177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EA64B-DAFF-9284-D85D-7EC8F5462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04D5C-DBBC-D09E-DE7E-E9315EDCD067}"/>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333F13A0-92CD-2AFA-EE0A-B0FDE46C26CB}"/>
              </a:ext>
            </a:extLst>
          </p:cNvPr>
          <p:cNvSpPr>
            <a:spLocks noGrp="1"/>
          </p:cNvSpPr>
          <p:nvPr>
            <p:ph sz="half" idx="1"/>
          </p:nvPr>
        </p:nvSpPr>
        <p:spPr/>
        <p:txBody>
          <a:bodyPr/>
          <a:lstStyle/>
          <a:p>
            <a:r>
              <a:rPr lang="en-US" b="1" dirty="0"/>
              <a:t>Purpose:</a:t>
            </a:r>
            <a:r>
              <a:rPr lang="en-US" dirty="0"/>
              <a:t> Autonomous, multi-step problem solving.</a:t>
            </a:r>
          </a:p>
          <a:p>
            <a:r>
              <a:rPr lang="en-US" b="1" dirty="0"/>
              <a:t>Behavior:</a:t>
            </a:r>
            <a:r>
              <a:rPr lang="en-US" dirty="0"/>
              <a:t> Copilot acts as an “agent” that plans, gathers context, and executes a sequence of actions until the user’s request is fully resolved.</a:t>
            </a:r>
          </a:p>
          <a:p>
            <a:r>
              <a:rPr lang="en-US" b="1" dirty="0"/>
              <a:t>Capabilities:</a:t>
            </a:r>
            <a:endParaRPr lang="en-US" dirty="0"/>
          </a:p>
          <a:p>
            <a:pPr lvl="1"/>
            <a:r>
              <a:rPr lang="en-US" dirty="0"/>
              <a:t>Reads files, searches the workspace, generates documentation or code, runs commands, and manages tasks.</a:t>
            </a:r>
          </a:p>
          <a:p>
            <a:pPr lvl="1"/>
            <a:r>
              <a:rPr lang="en-US" dirty="0"/>
              <a:t>Continues working until the problem is solved or cannot proceed.</a:t>
            </a:r>
          </a:p>
          <a:p>
            <a:r>
              <a:rPr lang="en-US" b="1" dirty="0"/>
              <a:t>Typical Use:</a:t>
            </a:r>
            <a:r>
              <a:rPr lang="en-US" dirty="0"/>
              <a:t> Complex tasks, architectural planning, or when you want Copilot to “take over” and drive the workflow.</a:t>
            </a:r>
          </a:p>
          <a:p>
            <a:pPr marL="54864" indent="0">
              <a:buNone/>
            </a:pPr>
            <a:endParaRPr lang="en-US" dirty="0"/>
          </a:p>
        </p:txBody>
      </p:sp>
      <p:sp>
        <p:nvSpPr>
          <p:cNvPr id="4" name="Content Placeholder 3">
            <a:extLst>
              <a:ext uri="{FF2B5EF4-FFF2-40B4-BE49-F238E27FC236}">
                <a16:creationId xmlns:a16="http://schemas.microsoft.com/office/drawing/2014/main" id="{F33925D7-BC97-264A-E49B-A67F15A74110}"/>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dirty="0"/>
              <a:t>Ask</a:t>
            </a:r>
          </a:p>
          <a:p>
            <a:pPr lvl="1"/>
            <a:r>
              <a:rPr lang="en-US" dirty="0"/>
              <a:t>Edit</a:t>
            </a:r>
          </a:p>
          <a:p>
            <a:pPr lvl="1"/>
            <a:r>
              <a:rPr lang="en-US" b="1" dirty="0"/>
              <a:t>Agent</a:t>
            </a:r>
          </a:p>
        </p:txBody>
      </p:sp>
    </p:spTree>
    <p:extLst>
      <p:ext uri="{BB962C8B-B14F-4D97-AF65-F5344CB8AC3E}">
        <p14:creationId xmlns:p14="http://schemas.microsoft.com/office/powerpoint/2010/main" val="61894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6C76-A73F-2635-8D03-4184A2BC1E7C}"/>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94AC573C-3B8A-464F-9AAF-A8A8DB49DD33}"/>
              </a:ext>
            </a:extLst>
          </p:cNvPr>
          <p:cNvPicPr>
            <a:picLocks noChangeAspect="1"/>
          </p:cNvPicPr>
          <p:nvPr/>
        </p:nvPicPr>
        <p:blipFill>
          <a:blip r:embed="rId2">
            <a:extLst>
              <a:ext uri="{837473B0-CC2E-450A-ABE3-18F120FF3D39}">
                <a1611:picAttrSrcUrl xmlns:a1611="http://schemas.microsoft.com/office/drawing/2016/11/main" r:id="rId3"/>
              </a:ext>
            </a:extLst>
          </a:blip>
          <a:srcRect l="22314" r="22314"/>
          <a:stretch/>
        </p:blipFill>
        <p:spPr>
          <a:xfrm>
            <a:off x="0" y="0"/>
            <a:ext cx="6505575" cy="6858000"/>
          </a:xfrm>
          <a:prstGeom prst="rect">
            <a:avLst/>
          </a:prstGeom>
        </p:spPr>
      </p:pic>
      <p:sp>
        <p:nvSpPr>
          <p:cNvPr id="5" name="Rectangle 4">
            <a:extLst>
              <a:ext uri="{FF2B5EF4-FFF2-40B4-BE49-F238E27FC236}">
                <a16:creationId xmlns:a16="http://schemas.microsoft.com/office/drawing/2014/main" id="{17C4AF02-6DF1-474E-E0D1-6E9D7FA373C4}"/>
              </a:ext>
            </a:extLst>
          </p:cNvPr>
          <p:cNvSpPr/>
          <p:nvPr/>
        </p:nvSpPr>
        <p:spPr>
          <a:xfrm>
            <a:off x="6505575" y="-1"/>
            <a:ext cx="5686425" cy="685800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 </a:t>
            </a:r>
          </a:p>
        </p:txBody>
      </p:sp>
      <p:sp>
        <p:nvSpPr>
          <p:cNvPr id="7" name="Text Placeholder 2">
            <a:extLst>
              <a:ext uri="{FF2B5EF4-FFF2-40B4-BE49-F238E27FC236}">
                <a16:creationId xmlns:a16="http://schemas.microsoft.com/office/drawing/2014/main" id="{2241FA41-8DEC-8D05-6EEE-5A218ACA2EF5}"/>
              </a:ext>
            </a:extLst>
          </p:cNvPr>
          <p:cNvSpPr txBox="1">
            <a:spLocks/>
          </p:cNvSpPr>
          <p:nvPr/>
        </p:nvSpPr>
        <p:spPr>
          <a:xfrm>
            <a:off x="7217702" y="1407225"/>
            <a:ext cx="4536494" cy="4586251"/>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600"/>
              </a:lnSpc>
              <a:spcAft>
                <a:spcPts val="1000"/>
              </a:spcAft>
              <a:buNone/>
            </a:pPr>
            <a:r>
              <a:rPr lang="en-US" sz="2400" b="1" dirty="0">
                <a:solidFill>
                  <a:schemeClr val="bg1"/>
                </a:solidFill>
              </a:rPr>
              <a:t>When to use Agent Mode:</a:t>
            </a:r>
          </a:p>
          <a:p>
            <a:r>
              <a:rPr lang="en-US" sz="2400" dirty="0">
                <a:solidFill>
                  <a:schemeClr val="bg1"/>
                </a:solidFill>
              </a:rPr>
              <a:t>When a task spans multiple files or requires orchestration</a:t>
            </a:r>
          </a:p>
          <a:p>
            <a:r>
              <a:rPr lang="en-US" sz="2400" dirty="0">
                <a:solidFill>
                  <a:schemeClr val="bg1"/>
                </a:solidFill>
              </a:rPr>
              <a:t>For codebase-wide refactoring or analysis</a:t>
            </a:r>
          </a:p>
          <a:p>
            <a:r>
              <a:rPr lang="en-US" sz="2400" dirty="0">
                <a:solidFill>
                  <a:schemeClr val="bg1"/>
                </a:solidFill>
              </a:rPr>
              <a:t>To automate repetitive or evaluation-heavy workflows</a:t>
            </a:r>
          </a:p>
          <a:p>
            <a:r>
              <a:rPr lang="en-US" sz="2400" dirty="0">
                <a:solidFill>
                  <a:schemeClr val="bg1"/>
                </a:solidFill>
              </a:rPr>
              <a:t>When you want Copilot to propose and execute a plan, not just a single edit</a:t>
            </a:r>
            <a:endParaRPr lang="en-US" sz="2000" dirty="0">
              <a:solidFill>
                <a:schemeClr val="bg1"/>
              </a:solidFill>
            </a:endParaRPr>
          </a:p>
          <a:p>
            <a:pPr marL="0" indent="0">
              <a:lnSpc>
                <a:spcPts val="3600"/>
              </a:lnSpc>
              <a:spcAft>
                <a:spcPts val="1000"/>
              </a:spcAft>
              <a:buNone/>
            </a:pPr>
            <a:endParaRPr lang="en-US" sz="2400" dirty="0">
              <a:solidFill>
                <a:schemeClr val="bg1"/>
              </a:solidFill>
            </a:endParaRPr>
          </a:p>
        </p:txBody>
      </p:sp>
      <p:sp>
        <p:nvSpPr>
          <p:cNvPr id="8" name="Rectangle 7">
            <a:extLst>
              <a:ext uri="{FF2B5EF4-FFF2-40B4-BE49-F238E27FC236}">
                <a16:creationId xmlns:a16="http://schemas.microsoft.com/office/drawing/2014/main" id="{A347886D-2173-BC3B-AEC5-B4B05B616A56}"/>
              </a:ext>
            </a:extLst>
          </p:cNvPr>
          <p:cNvSpPr/>
          <p:nvPr/>
        </p:nvSpPr>
        <p:spPr>
          <a:xfrm rot="2700000">
            <a:off x="6208700" y="875226"/>
            <a:ext cx="593748" cy="5937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33976758-DC73-EF3B-3F95-022E47BB3D30}"/>
              </a:ext>
            </a:extLst>
          </p:cNvPr>
          <p:cNvSpPr txBox="1">
            <a:spLocks/>
          </p:cNvSpPr>
          <p:nvPr/>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latin typeface="Arial" panose="020B0604020202020204" pitchFamily="34" charset="0"/>
                <a:ea typeface="Arial Regular" charset="0"/>
                <a:cs typeface="Arial" panose="020B0604020202020204" pitchFamily="34" charset="0"/>
              </a:rPr>
              <a:t>16</a:t>
            </a:fld>
            <a:endParaRPr lang="en-US" b="0" i="0">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4EE61FCE-10E7-DEA2-5E1D-E3DB79AEA35F}"/>
              </a:ext>
            </a:extLst>
          </p:cNvPr>
          <p:cNvSpPr/>
          <p:nvPr/>
        </p:nvSpPr>
        <p:spPr>
          <a:xfrm>
            <a:off x="11548645" y="625718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Graphic 2" descr="Open quotation mark with solid fill">
            <a:extLst>
              <a:ext uri="{FF2B5EF4-FFF2-40B4-BE49-F238E27FC236}">
                <a16:creationId xmlns:a16="http://schemas.microsoft.com/office/drawing/2014/main" id="{5B41199E-4D13-278E-C00B-320A78770901}"/>
              </a:ext>
            </a:extLst>
          </p:cNvPr>
          <p:cNvPicPr>
            <a:picLocks noChangeAspect="1"/>
          </p:cNvPicPr>
          <p:nvPr/>
        </p:nvPicPr>
        <p:blipFill>
          <a:blip r:embed="rId4">
            <a:alphaModFix amt="19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4815" y="340395"/>
            <a:ext cx="1975104" cy="1975104"/>
          </a:xfrm>
          <a:prstGeom prst="rect">
            <a:avLst/>
          </a:prstGeom>
        </p:spPr>
      </p:pic>
      <p:pic>
        <p:nvPicPr>
          <p:cNvPr id="4" name="Graphic 3" descr="Open quotation mark with solid fill">
            <a:extLst>
              <a:ext uri="{FF2B5EF4-FFF2-40B4-BE49-F238E27FC236}">
                <a16:creationId xmlns:a16="http://schemas.microsoft.com/office/drawing/2014/main" id="{864F2BED-4401-BADC-3710-D135458F6A17}"/>
              </a:ext>
            </a:extLst>
          </p:cNvPr>
          <p:cNvPicPr>
            <a:picLocks noChangeAspect="1"/>
          </p:cNvPicPr>
          <p:nvPr/>
        </p:nvPicPr>
        <p:blipFill>
          <a:blip r:embed="rId4">
            <a:alphaModFix amt="19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912096" y="4466612"/>
            <a:ext cx="1975104" cy="1975104"/>
          </a:xfrm>
          <a:prstGeom prst="rect">
            <a:avLst/>
          </a:prstGeom>
        </p:spPr>
      </p:pic>
      <p:sp>
        <p:nvSpPr>
          <p:cNvPr id="2" name="TextBox 1">
            <a:extLst>
              <a:ext uri="{FF2B5EF4-FFF2-40B4-BE49-F238E27FC236}">
                <a16:creationId xmlns:a16="http://schemas.microsoft.com/office/drawing/2014/main" id="{8B6BBB78-1C9B-40AA-7A3E-2873780DCCCA}"/>
              </a:ext>
            </a:extLst>
          </p:cNvPr>
          <p:cNvSpPr txBox="1"/>
          <p:nvPr/>
        </p:nvSpPr>
        <p:spPr>
          <a:xfrm>
            <a:off x="0" y="6858000"/>
            <a:ext cx="6505575" cy="230832"/>
          </a:xfrm>
          <a:prstGeom prst="rect">
            <a:avLst/>
          </a:prstGeom>
          <a:noFill/>
        </p:spPr>
        <p:txBody>
          <a:bodyPr wrap="square" rtlCol="0">
            <a:spAutoFit/>
          </a:bodyPr>
          <a:lstStyle/>
          <a:p>
            <a:r>
              <a:rPr lang="en-US" sz="900">
                <a:hlinkClick r:id="rId3" tooltip="https://iblnews.org/facing-the-advances-of-ai-software-engineers-will-evolve-but-not-suffer-extinction/"/>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24220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l="2987" r="2987"/>
          <a:stretch/>
        </p:blipFill>
        <p:spPr>
          <a:xfrm>
            <a:off x="0" y="0"/>
            <a:ext cx="12191999" cy="6858000"/>
          </a:xfrm>
          <a:prstGeom prst="rect">
            <a:avLst/>
          </a:prstGeom>
        </p:spPr>
      </p:pic>
      <p:sp>
        <p:nvSpPr>
          <p:cNvPr id="36" name="Rectangle 35">
            <a:extLst>
              <a:ext uri="{FF2B5EF4-FFF2-40B4-BE49-F238E27FC236}">
                <a16:creationId xmlns:a16="http://schemas.microsoft.com/office/drawing/2014/main" id="{0FA4EFC0-4937-451D-B63D-654F04CB6697}"/>
              </a:ext>
            </a:extLst>
          </p:cNvPr>
          <p:cNvSpPr/>
          <p:nvPr/>
        </p:nvSpPr>
        <p:spPr>
          <a:xfrm flipV="1">
            <a:off x="1" y="-36803"/>
            <a:ext cx="12191999" cy="6870652"/>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Arial Regular" charset="0"/>
              <a:ea typeface="+mn-ea"/>
              <a:cs typeface="+mn-cs"/>
            </a:endParaRPr>
          </a:p>
        </p:txBody>
      </p:sp>
      <p:sp>
        <p:nvSpPr>
          <p:cNvPr id="35" name="Rectangle 34">
            <a:extLst>
              <a:ext uri="{FF2B5EF4-FFF2-40B4-BE49-F238E27FC236}">
                <a16:creationId xmlns:a16="http://schemas.microsoft.com/office/drawing/2014/main" id="{A9B7153A-18F8-4D4F-BD58-5554D3287BEC}"/>
              </a:ext>
            </a:extLst>
          </p:cNvPr>
          <p:cNvSpPr/>
          <p:nvPr/>
        </p:nvSpPr>
        <p:spPr>
          <a:xfrm>
            <a:off x="1763485" y="1041144"/>
            <a:ext cx="9125712" cy="4608576"/>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a:t>
            </a:r>
          </a:p>
        </p:txBody>
      </p:sp>
      <p:sp>
        <p:nvSpPr>
          <p:cNvPr id="3" name="Rectangle 2"/>
          <p:cNvSpPr/>
          <p:nvPr/>
        </p:nvSpPr>
        <p:spPr>
          <a:xfrm>
            <a:off x="6558209" y="2420608"/>
            <a:ext cx="3652591" cy="247760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Create, update, and track tasks</a:t>
            </a:r>
          </a:p>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Assign tasks to team members</a:t>
            </a:r>
          </a:p>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Monitor task status and history</a:t>
            </a:r>
          </a:p>
          <a:p>
            <a:pPr marL="0" marR="0" lvl="0" indent="0" algn="l" defTabSz="914400" rtl="0" eaLnBrk="1" fontAlgn="auto" latinLnBrk="0" hangingPunct="1">
              <a:lnSpc>
                <a:spcPct val="100000"/>
              </a:lnSpc>
              <a:spcBef>
                <a:spcPts val="0"/>
              </a:spcBef>
              <a:spcAft>
                <a:spcPts val="2600"/>
              </a:spcAft>
              <a:buClrTx/>
              <a:buSzTx/>
              <a:buFontTx/>
              <a:buNone/>
              <a:tabLst/>
              <a:defRPr/>
            </a:pPr>
            <a:r>
              <a:rPr lang="en-US" dirty="0">
                <a:solidFill>
                  <a:srgbClr val="FFFFFF"/>
                </a:solidFill>
                <a:latin typeface="Arial" charset="0"/>
              </a:rPr>
              <a:t>Integrate with modern APIs and infrastructure</a:t>
            </a: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3" name="Pentagon 20"/>
          <p:cNvSpPr/>
          <p:nvPr/>
        </p:nvSpPr>
        <p:spPr>
          <a:xfrm>
            <a:off x="1916800" y="1025604"/>
            <a:ext cx="3274947" cy="4651330"/>
          </a:xfrm>
          <a:custGeom>
            <a:avLst/>
            <a:gdLst>
              <a:gd name="connsiteX0" fmla="*/ 0 w 863083"/>
              <a:gd name="connsiteY0" fmla="*/ 0 h 2153232"/>
              <a:gd name="connsiteX1" fmla="*/ 793372 w 863083"/>
              <a:gd name="connsiteY1" fmla="*/ 0 h 2153232"/>
              <a:gd name="connsiteX2" fmla="*/ 863083 w 863083"/>
              <a:gd name="connsiteY2" fmla="*/ 1076616 h 2153232"/>
              <a:gd name="connsiteX3" fmla="*/ 793372 w 863083"/>
              <a:gd name="connsiteY3" fmla="*/ 2153232 h 2153232"/>
              <a:gd name="connsiteX4" fmla="*/ 0 w 863083"/>
              <a:gd name="connsiteY4" fmla="*/ 2153232 h 2153232"/>
              <a:gd name="connsiteX5" fmla="*/ 0 w 863083"/>
              <a:gd name="connsiteY5" fmla="*/ 0 h 2153232"/>
              <a:gd name="connsiteX0" fmla="*/ 0 w 1039254"/>
              <a:gd name="connsiteY0" fmla="*/ 0 h 2153232"/>
              <a:gd name="connsiteX1" fmla="*/ 793372 w 1039254"/>
              <a:gd name="connsiteY1" fmla="*/ 0 h 2153232"/>
              <a:gd name="connsiteX2" fmla="*/ 1039254 w 1039254"/>
              <a:gd name="connsiteY2" fmla="*/ 1085005 h 2153232"/>
              <a:gd name="connsiteX3" fmla="*/ 793372 w 1039254"/>
              <a:gd name="connsiteY3" fmla="*/ 2153232 h 2153232"/>
              <a:gd name="connsiteX4" fmla="*/ 0 w 1039254"/>
              <a:gd name="connsiteY4" fmla="*/ 2153232 h 2153232"/>
              <a:gd name="connsiteX5" fmla="*/ 0 w 1039254"/>
              <a:gd name="connsiteY5" fmla="*/ 0 h 2153232"/>
              <a:gd name="connsiteX0" fmla="*/ 0 w 923485"/>
              <a:gd name="connsiteY0" fmla="*/ 0 h 2153232"/>
              <a:gd name="connsiteX1" fmla="*/ 793372 w 923485"/>
              <a:gd name="connsiteY1" fmla="*/ 0 h 2153232"/>
              <a:gd name="connsiteX2" fmla="*/ 923485 w 923485"/>
              <a:gd name="connsiteY2" fmla="*/ 1063666 h 2153232"/>
              <a:gd name="connsiteX3" fmla="*/ 793372 w 923485"/>
              <a:gd name="connsiteY3" fmla="*/ 2153232 h 2153232"/>
              <a:gd name="connsiteX4" fmla="*/ 0 w 923485"/>
              <a:gd name="connsiteY4" fmla="*/ 2153232 h 2153232"/>
              <a:gd name="connsiteX5" fmla="*/ 0 w 923485"/>
              <a:gd name="connsiteY5" fmla="*/ 0 h 215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485" h="2153232">
                <a:moveTo>
                  <a:pt x="0" y="0"/>
                </a:moveTo>
                <a:lnTo>
                  <a:pt x="793372" y="0"/>
                </a:lnTo>
                <a:lnTo>
                  <a:pt x="923485" y="1063666"/>
                </a:lnTo>
                <a:lnTo>
                  <a:pt x="793372" y="2153232"/>
                </a:lnTo>
                <a:lnTo>
                  <a:pt x="0" y="2153232"/>
                </a:lnTo>
                <a:lnTo>
                  <a:pt x="0" y="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36626737-F0AF-3C45-8E8C-D7DA40D1EDBF}"/>
              </a:ext>
            </a:extLst>
          </p:cNvPr>
          <p:cNvSpPr/>
          <p:nvPr/>
        </p:nvSpPr>
        <p:spPr>
          <a:xfrm>
            <a:off x="1" y="1025604"/>
            <a:ext cx="2286000" cy="4651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303B"/>
              </a:solidFill>
              <a:effectLst/>
              <a:uLnTx/>
              <a:uFillTx/>
              <a:latin typeface="Arial" panose="020B0604020202020204" pitchFamily="34" charset="0"/>
              <a:ea typeface="+mn-ea"/>
              <a:cs typeface="+mn-cs"/>
            </a:endParaRPr>
          </a:p>
        </p:txBody>
      </p:sp>
      <p:sp>
        <p:nvSpPr>
          <p:cNvPr id="25" name="Title 1"/>
          <p:cNvSpPr txBox="1">
            <a:spLocks/>
          </p:cNvSpPr>
          <p:nvPr/>
        </p:nvSpPr>
        <p:spPr>
          <a:xfrm>
            <a:off x="318587" y="1922563"/>
            <a:ext cx="4728131" cy="454999"/>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B215D"/>
                </a:solidFill>
                <a:effectLst/>
                <a:uLnTx/>
                <a:uFillTx/>
                <a:latin typeface="Arial" panose="020B0604020202020204" pitchFamily="34" charset="0"/>
                <a:ea typeface="+mj-ea"/>
                <a:cs typeface="Arial" panose="020B0604020202020204" pitchFamily="34" charset="0"/>
              </a:rPr>
              <a:t>Welcome to the Labs</a:t>
            </a:r>
          </a:p>
        </p:txBody>
      </p:sp>
      <p:sp>
        <p:nvSpPr>
          <p:cNvPr id="6" name="Text Placeholder 2">
            <a:extLst>
              <a:ext uri="{FF2B5EF4-FFF2-40B4-BE49-F238E27FC236}">
                <a16:creationId xmlns:a16="http://schemas.microsoft.com/office/drawing/2014/main" id="{72BDC0B6-F834-B748-8064-6ECB55943A4C}"/>
              </a:ext>
            </a:extLst>
          </p:cNvPr>
          <p:cNvSpPr>
            <a:spLocks noGrp="1"/>
          </p:cNvSpPr>
          <p:nvPr>
            <p:ph type="body" sz="quarter" idx="10"/>
          </p:nvPr>
        </p:nvSpPr>
        <p:spPr>
          <a:xfrm>
            <a:off x="303213" y="2378241"/>
            <a:ext cx="4474563" cy="2987504"/>
          </a:xfrm>
        </p:spPr>
        <p:txBody>
          <a:bodyPr/>
          <a:lstStyle/>
          <a:p>
            <a:pPr>
              <a:lnSpc>
                <a:spcPts val="2500"/>
              </a:lnSpc>
            </a:pPr>
            <a:r>
              <a:rPr lang="en-US" sz="1600" b="1" dirty="0" err="1"/>
              <a:t>TaskManager</a:t>
            </a:r>
            <a:r>
              <a:rPr lang="en-US" sz="1600" dirty="0"/>
              <a:t> is a hypothetical, modern .NET application designed to help teams organize, track, and manage tasks efficiently. Throughout these labs, you’ll work on real-world scenarios—refactoring legacy code, adding new features, and improving test coverage—using Clean Architecture and Domain-Driven Design.</a:t>
            </a:r>
          </a:p>
          <a:p>
            <a:pPr>
              <a:lnSpc>
                <a:spcPts val="2500"/>
              </a:lnSpc>
            </a:pPr>
            <a:endParaRPr lang="en-US" dirty="0"/>
          </a:p>
        </p:txBody>
      </p:sp>
      <p:pic>
        <p:nvPicPr>
          <p:cNvPr id="29" name="Picture 28"/>
          <p:cNvPicPr>
            <a:picLocks noChangeAspect="1"/>
          </p:cNvPicPr>
          <p:nvPr/>
        </p:nvPicPr>
        <p:blipFill>
          <a:blip r:embed="rId4"/>
          <a:stretch>
            <a:fillRect/>
          </a:stretch>
        </p:blipFill>
        <p:spPr>
          <a:xfrm>
            <a:off x="6080578" y="2435969"/>
            <a:ext cx="375196" cy="352056"/>
          </a:xfrm>
          <a:prstGeom prst="rect">
            <a:avLst/>
          </a:prstGeom>
        </p:spPr>
      </p:pic>
      <p:sp>
        <p:nvSpPr>
          <p:cNvPr id="30" name="Text Placeholder 2">
            <a:extLst>
              <a:ext uri="{FF2B5EF4-FFF2-40B4-BE49-F238E27FC236}">
                <a16:creationId xmlns:a16="http://schemas.microsoft.com/office/drawing/2014/main" id="{72BDC0B6-F834-B748-8064-6ECB55943A4C}"/>
              </a:ext>
            </a:extLst>
          </p:cNvPr>
          <p:cNvSpPr txBox="1">
            <a:spLocks/>
          </p:cNvSpPr>
          <p:nvPr/>
        </p:nvSpPr>
        <p:spPr>
          <a:xfrm>
            <a:off x="6080578" y="1675424"/>
            <a:ext cx="3211481" cy="405982"/>
          </a:xfrm>
          <a:prstGeom prst="rect">
            <a:avLst/>
          </a:prstGeom>
        </p:spPr>
        <p:txBody>
          <a:bodyPr lIns="0" rIns="0"/>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500"/>
              </a:lnSpc>
              <a:spcBef>
                <a:spcPts val="0"/>
              </a:spcBef>
              <a:spcAft>
                <a:spcPts val="0"/>
              </a:spcAft>
              <a:buClr>
                <a:srgbClr val="F3B949"/>
              </a:buClr>
              <a:buSzPct val="100000"/>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rPr>
              <a:t>Key Features:</a:t>
            </a:r>
          </a:p>
        </p:txBody>
      </p:sp>
      <p:pic>
        <p:nvPicPr>
          <p:cNvPr id="33" name="Picture 32"/>
          <p:cNvPicPr>
            <a:picLocks noChangeAspect="1"/>
          </p:cNvPicPr>
          <p:nvPr/>
        </p:nvPicPr>
        <p:blipFill>
          <a:blip r:embed="rId4"/>
          <a:stretch>
            <a:fillRect/>
          </a:stretch>
        </p:blipFill>
        <p:spPr>
          <a:xfrm>
            <a:off x="6080578" y="3046467"/>
            <a:ext cx="375196" cy="352056"/>
          </a:xfrm>
          <a:prstGeom prst="rect">
            <a:avLst/>
          </a:prstGeom>
        </p:spPr>
      </p:pic>
      <p:pic>
        <p:nvPicPr>
          <p:cNvPr id="34" name="Picture 33"/>
          <p:cNvPicPr>
            <a:picLocks noChangeAspect="1"/>
          </p:cNvPicPr>
          <p:nvPr/>
        </p:nvPicPr>
        <p:blipFill>
          <a:blip r:embed="rId4"/>
          <a:stretch>
            <a:fillRect/>
          </a:stretch>
        </p:blipFill>
        <p:spPr>
          <a:xfrm>
            <a:off x="6080578" y="3656965"/>
            <a:ext cx="375196" cy="352056"/>
          </a:xfrm>
          <a:prstGeom prst="rect">
            <a:avLst/>
          </a:prstGeom>
        </p:spPr>
      </p:pic>
      <p:pic>
        <p:nvPicPr>
          <p:cNvPr id="5" name="Picture 4"/>
          <p:cNvPicPr>
            <a:picLocks noChangeAspect="1"/>
          </p:cNvPicPr>
          <p:nvPr/>
        </p:nvPicPr>
        <p:blipFill>
          <a:blip r:embed="rId5"/>
          <a:stretch>
            <a:fillRect/>
          </a:stretch>
        </p:blipFill>
        <p:spPr>
          <a:xfrm>
            <a:off x="302683" y="6447689"/>
            <a:ext cx="1300483" cy="181711"/>
          </a:xfrm>
          <a:prstGeom prst="rect">
            <a:avLst/>
          </a:prstGeom>
        </p:spPr>
      </p:pic>
      <p:sp>
        <p:nvSpPr>
          <p:cNvPr id="38" name="Slide Number Placeholder 9">
            <a:extLst>
              <a:ext uri="{FF2B5EF4-FFF2-40B4-BE49-F238E27FC236}">
                <a16:creationId xmlns:a16="http://schemas.microsoft.com/office/drawing/2014/main" id="{0404AC99-427C-B449-B113-72810D4747E0}"/>
              </a:ext>
            </a:extLst>
          </p:cNvPr>
          <p:cNvSpPr txBox="1">
            <a:spLocks/>
          </p:cNvSpPr>
          <p:nvPr/>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pPr marL="0" marR="0" lvl="0" indent="0" algn="ctr" defTabSz="765273" rtl="0" eaLnBrk="1" fontAlgn="base" latinLnBrk="0" hangingPunct="1">
              <a:lnSpc>
                <a:spcPct val="100000"/>
              </a:lnSpc>
              <a:spcBef>
                <a:spcPct val="0"/>
              </a:spcBef>
              <a:spcAft>
                <a:spcPct val="0"/>
              </a:spcAft>
              <a:buClrTx/>
              <a:buSzTx/>
              <a:buFontTx/>
              <a:buNone/>
              <a:tabLst/>
              <a:defRPr/>
            </a:pPr>
            <a:fld id="{658E7663-DBD7-964C-969F-6A17EEB90402}" type="slidenum">
              <a:rPr kumimoji="0" lang="en-US" sz="1200" b="0" i="0" u="none" strike="noStrike" kern="1200" cap="none" spc="0" normalizeH="0" baseline="0" noProof="0" smtClean="0">
                <a:ln>
                  <a:noFill/>
                </a:ln>
                <a:solidFill>
                  <a:srgbClr val="FFFFFF"/>
                </a:solidFill>
                <a:effectLst/>
                <a:uLnTx/>
                <a:uFillTx/>
                <a:latin typeface="Arial" panose="020B0604020202020204" pitchFamily="34" charset="0"/>
                <a:ea typeface="Arial Regular" charset="0"/>
                <a:cs typeface="Arial" panose="020B0604020202020204" pitchFamily="34" charset="0"/>
              </a:rPr>
              <a:pPr marL="0" marR="0" lvl="0" indent="0" algn="ctr" defTabSz="76527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Arial Regular" charset="0"/>
              <a:cs typeface="Arial" panose="020B0604020202020204" pitchFamily="34" charset="0"/>
            </a:endParaRPr>
          </a:p>
        </p:txBody>
      </p:sp>
      <p:sp>
        <p:nvSpPr>
          <p:cNvPr id="39" name="Oval 38">
            <a:extLst>
              <a:ext uri="{FF2B5EF4-FFF2-40B4-BE49-F238E27FC236}">
                <a16:creationId xmlns:a16="http://schemas.microsoft.com/office/drawing/2014/main" id="{C5D123E9-E46D-3344-A340-D5DAB06A17A7}"/>
              </a:ext>
            </a:extLst>
          </p:cNvPr>
          <p:cNvSpPr/>
          <p:nvPr/>
        </p:nvSpPr>
        <p:spPr>
          <a:xfrm>
            <a:off x="11548645" y="625718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pic>
        <p:nvPicPr>
          <p:cNvPr id="2" name="Picture 1">
            <a:extLst>
              <a:ext uri="{FF2B5EF4-FFF2-40B4-BE49-F238E27FC236}">
                <a16:creationId xmlns:a16="http://schemas.microsoft.com/office/drawing/2014/main" id="{3EEE1F16-4AE2-9768-0A72-4D441ACDA0D4}"/>
              </a:ext>
            </a:extLst>
          </p:cNvPr>
          <p:cNvPicPr>
            <a:picLocks noChangeAspect="1"/>
          </p:cNvPicPr>
          <p:nvPr/>
        </p:nvPicPr>
        <p:blipFill>
          <a:blip r:embed="rId4"/>
          <a:stretch>
            <a:fillRect/>
          </a:stretch>
        </p:blipFill>
        <p:spPr>
          <a:xfrm>
            <a:off x="6075328" y="4242366"/>
            <a:ext cx="375196" cy="352056"/>
          </a:xfrm>
          <a:prstGeom prst="rect">
            <a:avLst/>
          </a:prstGeom>
        </p:spPr>
      </p:pic>
      <p:sp>
        <p:nvSpPr>
          <p:cNvPr id="8" name="TextBox 7">
            <a:extLst>
              <a:ext uri="{FF2B5EF4-FFF2-40B4-BE49-F238E27FC236}">
                <a16:creationId xmlns:a16="http://schemas.microsoft.com/office/drawing/2014/main" id="{A559A9E9-1671-2814-69DF-0940F5A19420}"/>
              </a:ext>
            </a:extLst>
          </p:cNvPr>
          <p:cNvSpPr txBox="1"/>
          <p:nvPr/>
        </p:nvSpPr>
        <p:spPr>
          <a:xfrm>
            <a:off x="1837765" y="5816856"/>
            <a:ext cx="9051432" cy="830997"/>
          </a:xfrm>
          <a:prstGeom prst="rect">
            <a:avLst/>
          </a:prstGeom>
          <a:solidFill>
            <a:schemeClr val="bg1"/>
          </a:solidFill>
        </p:spPr>
        <p:txBody>
          <a:bodyPr wrap="square">
            <a:spAutoFit/>
          </a:bodyPr>
          <a:lstStyle/>
          <a:p>
            <a:r>
              <a:rPr lang="en-US" sz="1600" dirty="0">
                <a:latin typeface="Arial" panose="020B0604020202020204" pitchFamily="34" charset="0"/>
                <a:cs typeface="Arial" panose="020B0604020202020204" pitchFamily="34" charset="0"/>
              </a:rPr>
              <a:t>This app provides a practical playground for learning best practices in .NET development, TDD, and refactoring. You’ll encounter legacy code, design new features, and apply professional workflows—all in a safe, workshop environment.</a:t>
            </a:r>
          </a:p>
        </p:txBody>
      </p:sp>
    </p:spTree>
    <p:extLst>
      <p:ext uri="{BB962C8B-B14F-4D97-AF65-F5344CB8AC3E}">
        <p14:creationId xmlns:p14="http://schemas.microsoft.com/office/powerpoint/2010/main" val="54514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E9AEF14-B4F8-5BDD-D3B3-2D411FE95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BE86AC-AEDD-AD53-C3E8-DF438CB9E2A6}"/>
              </a:ext>
            </a:extLst>
          </p:cNvPr>
          <p:cNvSpPr>
            <a:spLocks noGrp="1"/>
          </p:cNvSpPr>
          <p:nvPr>
            <p:ph type="title"/>
          </p:nvPr>
        </p:nvSpPr>
        <p:spPr>
          <a:xfrm>
            <a:off x="511277" y="490654"/>
            <a:ext cx="3884259" cy="5876692"/>
          </a:xfrm>
          <a:solidFill>
            <a:srgbClr val="FDB824"/>
          </a:solidFill>
        </p:spPr>
        <p:txBody>
          <a:bodyPr anchor="ctr"/>
          <a:lstStyle/>
          <a:p>
            <a:r>
              <a:rPr lang="en-US" dirty="0"/>
              <a:t>AI and TDD</a:t>
            </a:r>
          </a:p>
        </p:txBody>
      </p:sp>
    </p:spTree>
    <p:extLst>
      <p:ext uri="{BB962C8B-B14F-4D97-AF65-F5344CB8AC3E}">
        <p14:creationId xmlns:p14="http://schemas.microsoft.com/office/powerpoint/2010/main" val="12362303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BEA1-81E3-C020-B60D-51180F64C70F}"/>
              </a:ext>
            </a:extLst>
          </p:cNvPr>
          <p:cNvSpPr>
            <a:spLocks noGrp="1"/>
          </p:cNvSpPr>
          <p:nvPr>
            <p:ph type="title"/>
          </p:nvPr>
        </p:nvSpPr>
        <p:spPr>
          <a:xfrm>
            <a:off x="3713229" y="3108200"/>
            <a:ext cx="4765542" cy="641600"/>
          </a:xfrm>
        </p:spPr>
        <p:txBody>
          <a:bodyPr/>
          <a:lstStyle/>
          <a:p>
            <a:r>
              <a:rPr lang="en-US" dirty="0"/>
              <a:t>TDD Matters even with AI</a:t>
            </a:r>
          </a:p>
        </p:txBody>
      </p:sp>
    </p:spTree>
    <p:extLst>
      <p:ext uri="{BB962C8B-B14F-4D97-AF65-F5344CB8AC3E}">
        <p14:creationId xmlns:p14="http://schemas.microsoft.com/office/powerpoint/2010/main" val="307766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D24F7-93DE-6A8A-C507-0062B022D6DC}"/>
            </a:ext>
          </a:extLst>
        </p:cNvPr>
        <p:cNvGrpSpPr/>
        <p:nvPr/>
      </p:nvGrpSpPr>
      <p:grpSpPr>
        <a:xfrm>
          <a:off x="0" y="0"/>
          <a:ext cx="0" cy="0"/>
          <a:chOff x="0" y="0"/>
          <a:chExt cx="0" cy="0"/>
        </a:xfrm>
      </p:grpSpPr>
      <p:sp>
        <p:nvSpPr>
          <p:cNvPr id="31" name="Moon 30">
            <a:extLst>
              <a:ext uri="{FF2B5EF4-FFF2-40B4-BE49-F238E27FC236}">
                <a16:creationId xmlns:a16="http://schemas.microsoft.com/office/drawing/2014/main" id="{29870E16-D0BE-4E1B-27DD-833FE1B388BF}"/>
              </a:ext>
            </a:extLst>
          </p:cNvPr>
          <p:cNvSpPr/>
          <p:nvPr/>
        </p:nvSpPr>
        <p:spPr>
          <a:xfrm>
            <a:off x="4675188" y="-766763"/>
            <a:ext cx="3094037" cy="8283576"/>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41987" name="Shape 248">
            <a:extLst>
              <a:ext uri="{FF2B5EF4-FFF2-40B4-BE49-F238E27FC236}">
                <a16:creationId xmlns:a16="http://schemas.microsoft.com/office/drawing/2014/main" id="{8C91D3A9-FD8F-B3FF-D9B5-656C657A1E36}"/>
              </a:ext>
            </a:extLst>
          </p:cNvPr>
          <p:cNvCxnSpPr>
            <a:cxnSpLocks/>
            <a:stCxn id="28" idx="4"/>
            <a:endCxn id="6" idx="0"/>
          </p:cNvCxnSpPr>
          <p:nvPr/>
        </p:nvCxnSpPr>
        <p:spPr bwMode="auto">
          <a:xfrm>
            <a:off x="827882" y="1230534"/>
            <a:ext cx="3969" cy="4300888"/>
          </a:xfrm>
          <a:prstGeom prst="straightConnector1">
            <a:avLst/>
          </a:prstGeom>
          <a:noFill/>
          <a:ln w="25400">
            <a:solidFill>
              <a:schemeClr val="bg2"/>
            </a:solidFill>
            <a:round/>
            <a:headEnd/>
            <a:tailEnd/>
          </a:ln>
          <a:extLst>
            <a:ext uri="{909E8E84-426E-40DD-AFC4-6F175D3DCCD1}">
              <a14:hiddenFill xmlns:a14="http://schemas.microsoft.com/office/drawing/2010/main">
                <a:noFill/>
              </a14:hiddenFill>
            </a:ext>
          </a:extLst>
        </p:spPr>
      </p:cxnSp>
      <p:sp>
        <p:nvSpPr>
          <p:cNvPr id="14" name="Shape 253">
            <a:extLst>
              <a:ext uri="{FF2B5EF4-FFF2-40B4-BE49-F238E27FC236}">
                <a16:creationId xmlns:a16="http://schemas.microsoft.com/office/drawing/2014/main" id="{F53D200C-438D-05B2-E0B5-07A2A19DB57B}"/>
              </a:ext>
            </a:extLst>
          </p:cNvPr>
          <p:cNvSpPr>
            <a:spLocks noChangeArrowheads="1"/>
          </p:cNvSpPr>
          <p:nvPr/>
        </p:nvSpPr>
        <p:spPr bwMode="auto">
          <a:xfrm>
            <a:off x="728663" y="4832572"/>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41989" name="Shape 246">
            <a:extLst>
              <a:ext uri="{FF2B5EF4-FFF2-40B4-BE49-F238E27FC236}">
                <a16:creationId xmlns:a16="http://schemas.microsoft.com/office/drawing/2014/main" id="{4638C66A-4609-712C-28BF-F694691954BE}"/>
              </a:ext>
            </a:extLst>
          </p:cNvPr>
          <p:cNvSpPr txBox="1">
            <a:spLocks noChangeArrowheads="1"/>
          </p:cNvSpPr>
          <p:nvPr/>
        </p:nvSpPr>
        <p:spPr bwMode="auto">
          <a:xfrm>
            <a:off x="1925638" y="897159"/>
            <a:ext cx="43846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ts val="3000"/>
              </a:lnSpc>
              <a:buSzPct val="25000"/>
            </a:pPr>
            <a:r>
              <a:rPr lang="en-US" altLang="en-US" sz="2200" dirty="0">
                <a:ea typeface="Muli" panose="02000503000000000000" pitchFamily="2" charset="77"/>
                <a:cs typeface="Arial" panose="020B0604020202020204" pitchFamily="34" charset="0"/>
                <a:sym typeface="PT Sans" panose="020B0503020203020204" pitchFamily="34" charset="77"/>
              </a:rPr>
              <a:t>Setup &amp; Introduction</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Copilot Feature Overview</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TDD with Copilot</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Requirements -&gt; Code</a:t>
            </a:r>
            <a:endParaRPr lang="en-US" altLang="en-US" sz="1600" b="1" i="1"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Generation &amp; Refactoring</a:t>
            </a:r>
            <a:endParaRPr lang="en-US" altLang="en-US" sz="1600" b="1" i="1"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r>
              <a:rPr lang="en-US" altLang="en-US" sz="2200" dirty="0">
                <a:ea typeface="Muli Light" panose="02000303000000000000" pitchFamily="2" charset="77"/>
                <a:cs typeface="Arial" panose="020B0604020202020204" pitchFamily="34" charset="0"/>
                <a:sym typeface="PT Sans" panose="020B0503020203020204" pitchFamily="34" charset="77"/>
              </a:rPr>
              <a:t>Testing &amp; Workflow</a:t>
            </a: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r>
              <a:rPr lang="en-US" altLang="en-US" sz="2200" dirty="0">
                <a:ea typeface="Muli Light" panose="02000303000000000000" pitchFamily="2" charset="77"/>
                <a:cs typeface="Arial" panose="020B0604020202020204" pitchFamily="34" charset="0"/>
                <a:sym typeface="PT Sans" panose="020B0503020203020204" pitchFamily="34" charset="77"/>
              </a:rPr>
              <a:t>Wrap-Up &amp; Discussion</a:t>
            </a:r>
          </a:p>
        </p:txBody>
      </p:sp>
      <p:sp>
        <p:nvSpPr>
          <p:cNvPr id="25" name="Shape 253">
            <a:extLst>
              <a:ext uri="{FF2B5EF4-FFF2-40B4-BE49-F238E27FC236}">
                <a16:creationId xmlns:a16="http://schemas.microsoft.com/office/drawing/2014/main" id="{1B53BDBE-7E7F-95A6-7714-6BEDC8C07F30}"/>
              </a:ext>
            </a:extLst>
          </p:cNvPr>
          <p:cNvSpPr>
            <a:spLocks noChangeArrowheads="1"/>
          </p:cNvSpPr>
          <p:nvPr/>
        </p:nvSpPr>
        <p:spPr bwMode="auto">
          <a:xfrm>
            <a:off x="728663" y="4072159"/>
            <a:ext cx="198437" cy="200025"/>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6" name="Shape 253">
            <a:extLst>
              <a:ext uri="{FF2B5EF4-FFF2-40B4-BE49-F238E27FC236}">
                <a16:creationId xmlns:a16="http://schemas.microsoft.com/office/drawing/2014/main" id="{04949BA6-0E06-E9B1-02F1-DA0830188235}"/>
              </a:ext>
            </a:extLst>
          </p:cNvPr>
          <p:cNvSpPr>
            <a:spLocks noChangeArrowheads="1"/>
          </p:cNvSpPr>
          <p:nvPr/>
        </p:nvSpPr>
        <p:spPr bwMode="auto">
          <a:xfrm>
            <a:off x="728663" y="3311747"/>
            <a:ext cx="198437" cy="200025"/>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8" name="Shape 253">
            <a:extLst>
              <a:ext uri="{FF2B5EF4-FFF2-40B4-BE49-F238E27FC236}">
                <a16:creationId xmlns:a16="http://schemas.microsoft.com/office/drawing/2014/main" id="{B5C027D9-3682-E260-E855-ABEB5A345ECD}"/>
              </a:ext>
            </a:extLst>
          </p:cNvPr>
          <p:cNvSpPr>
            <a:spLocks noChangeArrowheads="1"/>
          </p:cNvSpPr>
          <p:nvPr/>
        </p:nvSpPr>
        <p:spPr bwMode="auto">
          <a:xfrm>
            <a:off x="728663" y="1028922"/>
            <a:ext cx="198437" cy="201612"/>
          </a:xfrm>
          <a:prstGeom prst="ellipse">
            <a:avLst/>
          </a:prstGeom>
          <a:solidFill>
            <a:srgbClr val="FFB612"/>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9" name="Shape 253">
            <a:extLst>
              <a:ext uri="{FF2B5EF4-FFF2-40B4-BE49-F238E27FC236}">
                <a16:creationId xmlns:a16="http://schemas.microsoft.com/office/drawing/2014/main" id="{C6ABE6CF-214F-E88B-DB78-A2D5BB3A66A6}"/>
              </a:ext>
            </a:extLst>
          </p:cNvPr>
          <p:cNvSpPr>
            <a:spLocks noChangeArrowheads="1"/>
          </p:cNvSpPr>
          <p:nvPr/>
        </p:nvSpPr>
        <p:spPr bwMode="auto">
          <a:xfrm>
            <a:off x="728663" y="1789334"/>
            <a:ext cx="198437" cy="201613"/>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30" name="Shape 253">
            <a:extLst>
              <a:ext uri="{FF2B5EF4-FFF2-40B4-BE49-F238E27FC236}">
                <a16:creationId xmlns:a16="http://schemas.microsoft.com/office/drawing/2014/main" id="{29AB3283-83BA-951B-DEF0-9A43B73309A5}"/>
              </a:ext>
            </a:extLst>
          </p:cNvPr>
          <p:cNvSpPr>
            <a:spLocks noChangeArrowheads="1"/>
          </p:cNvSpPr>
          <p:nvPr/>
        </p:nvSpPr>
        <p:spPr bwMode="auto">
          <a:xfrm>
            <a:off x="728663" y="2549747"/>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17" name="TextBox 16">
            <a:extLst>
              <a:ext uri="{FF2B5EF4-FFF2-40B4-BE49-F238E27FC236}">
                <a16:creationId xmlns:a16="http://schemas.microsoft.com/office/drawing/2014/main" id="{1E0B70D4-3514-5093-A390-312072C09C0B}"/>
              </a:ext>
            </a:extLst>
          </p:cNvPr>
          <p:cNvSpPr txBox="1">
            <a:spLocks noChangeArrowheads="1"/>
          </p:cNvSpPr>
          <p:nvPr/>
        </p:nvSpPr>
        <p:spPr bwMode="auto">
          <a:xfrm>
            <a:off x="962025" y="868584"/>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01</a:t>
            </a:r>
          </a:p>
        </p:txBody>
      </p:sp>
      <p:sp>
        <p:nvSpPr>
          <p:cNvPr id="18" name="TextBox 17">
            <a:extLst>
              <a:ext uri="{FF2B5EF4-FFF2-40B4-BE49-F238E27FC236}">
                <a16:creationId xmlns:a16="http://schemas.microsoft.com/office/drawing/2014/main" id="{6B70497D-9A9B-8176-A0FA-15E57F917504}"/>
              </a:ext>
            </a:extLst>
          </p:cNvPr>
          <p:cNvSpPr txBox="1">
            <a:spLocks noChangeArrowheads="1"/>
          </p:cNvSpPr>
          <p:nvPr/>
        </p:nvSpPr>
        <p:spPr bwMode="auto">
          <a:xfrm>
            <a:off x="962025" y="163852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02</a:t>
            </a:r>
          </a:p>
        </p:txBody>
      </p:sp>
      <p:sp>
        <p:nvSpPr>
          <p:cNvPr id="19" name="TextBox 18">
            <a:extLst>
              <a:ext uri="{FF2B5EF4-FFF2-40B4-BE49-F238E27FC236}">
                <a16:creationId xmlns:a16="http://schemas.microsoft.com/office/drawing/2014/main" id="{2AB15351-442A-C952-2FCB-634AE0DFDC49}"/>
              </a:ext>
            </a:extLst>
          </p:cNvPr>
          <p:cNvSpPr txBox="1">
            <a:spLocks noChangeArrowheads="1"/>
          </p:cNvSpPr>
          <p:nvPr/>
        </p:nvSpPr>
        <p:spPr bwMode="auto">
          <a:xfrm>
            <a:off x="962025" y="2386234"/>
            <a:ext cx="722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03</a:t>
            </a:r>
          </a:p>
        </p:txBody>
      </p:sp>
      <p:sp>
        <p:nvSpPr>
          <p:cNvPr id="20" name="TextBox 19">
            <a:extLst>
              <a:ext uri="{FF2B5EF4-FFF2-40B4-BE49-F238E27FC236}">
                <a16:creationId xmlns:a16="http://schemas.microsoft.com/office/drawing/2014/main" id="{32EF882C-BA70-35F8-9D76-9515BF01BE75}"/>
              </a:ext>
            </a:extLst>
          </p:cNvPr>
          <p:cNvSpPr txBox="1">
            <a:spLocks noChangeArrowheads="1"/>
          </p:cNvSpPr>
          <p:nvPr/>
        </p:nvSpPr>
        <p:spPr bwMode="auto">
          <a:xfrm>
            <a:off x="962025" y="3154584"/>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04</a:t>
            </a:r>
          </a:p>
        </p:txBody>
      </p:sp>
      <p:sp>
        <p:nvSpPr>
          <p:cNvPr id="21" name="TextBox 20">
            <a:extLst>
              <a:ext uri="{FF2B5EF4-FFF2-40B4-BE49-F238E27FC236}">
                <a16:creationId xmlns:a16="http://schemas.microsoft.com/office/drawing/2014/main" id="{70BA8AA8-28EF-EE32-E516-60DB11CA42FC}"/>
              </a:ext>
            </a:extLst>
          </p:cNvPr>
          <p:cNvSpPr txBox="1">
            <a:spLocks noChangeArrowheads="1"/>
          </p:cNvSpPr>
          <p:nvPr/>
        </p:nvSpPr>
        <p:spPr bwMode="auto">
          <a:xfrm>
            <a:off x="962025" y="3913409"/>
            <a:ext cx="722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05</a:t>
            </a:r>
          </a:p>
        </p:txBody>
      </p:sp>
      <p:sp>
        <p:nvSpPr>
          <p:cNvPr id="22" name="TextBox 21">
            <a:extLst>
              <a:ext uri="{FF2B5EF4-FFF2-40B4-BE49-F238E27FC236}">
                <a16:creationId xmlns:a16="http://schemas.microsoft.com/office/drawing/2014/main" id="{16BE26D3-D392-F075-99ED-9929E3A00257}"/>
              </a:ext>
            </a:extLst>
          </p:cNvPr>
          <p:cNvSpPr txBox="1">
            <a:spLocks noChangeArrowheads="1"/>
          </p:cNvSpPr>
          <p:nvPr/>
        </p:nvSpPr>
        <p:spPr bwMode="auto">
          <a:xfrm>
            <a:off x="962025" y="466747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06</a:t>
            </a:r>
          </a:p>
        </p:txBody>
      </p:sp>
      <p:pic>
        <p:nvPicPr>
          <p:cNvPr id="2" name="Picture 1">
            <a:extLst>
              <a:ext uri="{FF2B5EF4-FFF2-40B4-BE49-F238E27FC236}">
                <a16:creationId xmlns:a16="http://schemas.microsoft.com/office/drawing/2014/main" id="{624B0952-3132-313E-E8CF-FC2F92FD6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375" y="0"/>
            <a:ext cx="517048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2" name="Title 2">
            <a:extLst>
              <a:ext uri="{FF2B5EF4-FFF2-40B4-BE49-F238E27FC236}">
                <a16:creationId xmlns:a16="http://schemas.microsoft.com/office/drawing/2014/main" id="{FFD00E5C-3E5B-435B-246A-F65AC8F50A6B}"/>
              </a:ext>
            </a:extLst>
          </p:cNvPr>
          <p:cNvSpPr>
            <a:spLocks noGrp="1" noChangeArrowheads="1"/>
          </p:cNvSpPr>
          <p:nvPr>
            <p:ph type="title"/>
          </p:nvPr>
        </p:nvSpPr>
        <p:spPr bwMode="auto">
          <a:xfrm>
            <a:off x="303213" y="228600"/>
            <a:ext cx="4256087" cy="522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n-US" altLang="en-US"/>
              <a:t>Table of contents</a:t>
            </a:r>
            <a:br>
              <a:rPr lang="en-US" altLang="en-US">
                <a:cs typeface="Open Sans" panose="020B0606030504020204" pitchFamily="34" charset="0"/>
              </a:rPr>
            </a:br>
            <a:endParaRPr lang="en-US" altLang="en-US"/>
          </a:p>
        </p:txBody>
      </p:sp>
      <p:sp>
        <p:nvSpPr>
          <p:cNvPr id="6" name="Shape 253">
            <a:extLst>
              <a:ext uri="{FF2B5EF4-FFF2-40B4-BE49-F238E27FC236}">
                <a16:creationId xmlns:a16="http://schemas.microsoft.com/office/drawing/2014/main" id="{3F63F768-5638-31CA-B5CD-65B356390EFC}"/>
              </a:ext>
            </a:extLst>
          </p:cNvPr>
          <p:cNvSpPr>
            <a:spLocks noChangeArrowheads="1"/>
          </p:cNvSpPr>
          <p:nvPr/>
        </p:nvSpPr>
        <p:spPr bwMode="auto">
          <a:xfrm>
            <a:off x="732632" y="5531422"/>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7" name="TextBox 6">
            <a:extLst>
              <a:ext uri="{FF2B5EF4-FFF2-40B4-BE49-F238E27FC236}">
                <a16:creationId xmlns:a16="http://schemas.microsoft.com/office/drawing/2014/main" id="{3F5F8DBE-A841-6B4E-7F24-C66F33674121}"/>
              </a:ext>
            </a:extLst>
          </p:cNvPr>
          <p:cNvSpPr txBox="1">
            <a:spLocks noChangeArrowheads="1"/>
          </p:cNvSpPr>
          <p:nvPr/>
        </p:nvSpPr>
        <p:spPr bwMode="auto">
          <a:xfrm>
            <a:off x="965994" y="536632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07</a:t>
            </a:r>
          </a:p>
        </p:txBody>
      </p:sp>
    </p:spTree>
    <p:extLst>
      <p:ext uri="{BB962C8B-B14F-4D97-AF65-F5344CB8AC3E}">
        <p14:creationId xmlns:p14="http://schemas.microsoft.com/office/powerpoint/2010/main" val="116161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par>
                                <p:cTn id="68" presetID="23" presetClass="entr" presetSubtype="16"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p:cTn id="70" dur="500" fill="hold"/>
                                        <p:tgtEl>
                                          <p:spTgt spid="6"/>
                                        </p:tgtEl>
                                        <p:attrNameLst>
                                          <p:attrName>ppt_w</p:attrName>
                                        </p:attrNameLst>
                                      </p:cBhvr>
                                      <p:tavLst>
                                        <p:tav tm="0">
                                          <p:val>
                                            <p:fltVal val="0"/>
                                          </p:val>
                                        </p:tav>
                                        <p:tav tm="100000">
                                          <p:val>
                                            <p:strVal val="#ppt_w"/>
                                          </p:val>
                                        </p:tav>
                                      </p:tavLst>
                                    </p:anim>
                                    <p:anim calcmode="lin" valueType="num">
                                      <p:cBhvr>
                                        <p:cTn id="71" dur="500" fill="hold"/>
                                        <p:tgtEl>
                                          <p:spTgt spid="6"/>
                                        </p:tgtEl>
                                        <p:attrNameLst>
                                          <p:attrName>ppt_h</p:attrName>
                                        </p:attrNameLst>
                                      </p:cBhvr>
                                      <p:tavLst>
                                        <p:tav tm="0">
                                          <p:val>
                                            <p:fltVal val="0"/>
                                          </p:val>
                                        </p:tav>
                                        <p:tav tm="100000">
                                          <p:val>
                                            <p:strVal val="#ppt_h"/>
                                          </p:val>
                                        </p:tav>
                                      </p:tavLst>
                                    </p:anim>
                                  </p:childTnLst>
                                </p:cTn>
                              </p:par>
                              <p:par>
                                <p:cTn id="72" presetID="42" presetClass="entr" presetSubtype="0" fill="hold"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1000"/>
                                        <p:tgtEl>
                                          <p:spTgt spid="7"/>
                                        </p:tgtEl>
                                      </p:cBhvr>
                                    </p:animEffect>
                                    <p:anim calcmode="lin" valueType="num">
                                      <p:cBhvr>
                                        <p:cTn id="75" dur="1000" fill="hold"/>
                                        <p:tgtEl>
                                          <p:spTgt spid="7"/>
                                        </p:tgtEl>
                                        <p:attrNameLst>
                                          <p:attrName>ppt_x</p:attrName>
                                        </p:attrNameLst>
                                      </p:cBhvr>
                                      <p:tavLst>
                                        <p:tav tm="0">
                                          <p:val>
                                            <p:strVal val="#ppt_x"/>
                                          </p:val>
                                        </p:tav>
                                        <p:tav tm="100000">
                                          <p:val>
                                            <p:strVal val="#ppt_x"/>
                                          </p:val>
                                        </p:tav>
                                      </p:tavLst>
                                    </p:anim>
                                    <p:anim calcmode="lin" valueType="num">
                                      <p:cBhvr>
                                        <p:cTn id="7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7373-4430-F0A0-8BF3-0E4723A3F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FA727-06F0-A59E-8DF8-52137C74AFAA}"/>
              </a:ext>
            </a:extLst>
          </p:cNvPr>
          <p:cNvSpPr>
            <a:spLocks noGrp="1"/>
          </p:cNvSpPr>
          <p:nvPr>
            <p:ph type="title"/>
          </p:nvPr>
        </p:nvSpPr>
        <p:spPr/>
        <p:txBody>
          <a:bodyPr/>
          <a:lstStyle/>
          <a:p>
            <a:r>
              <a:rPr lang="en-US" dirty="0"/>
              <a:t>TDD Matters even with AI</a:t>
            </a:r>
          </a:p>
        </p:txBody>
      </p:sp>
      <p:sp>
        <p:nvSpPr>
          <p:cNvPr id="4" name="Text Placeholder 3">
            <a:extLst>
              <a:ext uri="{FF2B5EF4-FFF2-40B4-BE49-F238E27FC236}">
                <a16:creationId xmlns:a16="http://schemas.microsoft.com/office/drawing/2014/main" id="{F46E47E6-7311-A1E8-3C4D-288B48AEF5E8}"/>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B7F5E1D-CC53-7618-53DB-A0063ABFAB47}"/>
              </a:ext>
            </a:extLst>
          </p:cNvPr>
          <p:cNvSpPr>
            <a:spLocks noGrp="1"/>
          </p:cNvSpPr>
          <p:nvPr>
            <p:ph type="body" sz="quarter" idx="11"/>
          </p:nvPr>
        </p:nvSpPr>
        <p:spPr/>
        <p:txBody>
          <a:bodyPr anchor="ctr"/>
          <a:lstStyle/>
          <a:p>
            <a:pPr>
              <a:lnSpc>
                <a:spcPct val="150000"/>
              </a:lnSpc>
            </a:pPr>
            <a:r>
              <a:rPr lang="en-US" sz="3600" dirty="0"/>
              <a:t>Tests still define behavior before code</a:t>
            </a:r>
          </a:p>
          <a:p>
            <a:pPr>
              <a:lnSpc>
                <a:spcPct val="150000"/>
              </a:lnSpc>
            </a:pPr>
            <a:r>
              <a:rPr lang="en-US" sz="3600" dirty="0"/>
              <a:t>Copilot Instructions as pair programmer rules</a:t>
            </a:r>
          </a:p>
        </p:txBody>
      </p:sp>
    </p:spTree>
    <p:extLst>
      <p:ext uri="{BB962C8B-B14F-4D97-AF65-F5344CB8AC3E}">
        <p14:creationId xmlns:p14="http://schemas.microsoft.com/office/powerpoint/2010/main" val="294400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20883-7DC1-52F1-23DD-AB29092F03D1}"/>
            </a:ext>
          </a:extLst>
        </p:cNvPr>
        <p:cNvGrpSpPr/>
        <p:nvPr/>
      </p:nvGrpSpPr>
      <p:grpSpPr>
        <a:xfrm>
          <a:off x="0" y="0"/>
          <a:ext cx="0" cy="0"/>
          <a:chOff x="0" y="0"/>
          <a:chExt cx="0" cy="0"/>
        </a:xfrm>
      </p:grpSpPr>
      <p:pic>
        <p:nvPicPr>
          <p:cNvPr id="3" name="Picture Placeholder 2" descr="3D code background">
            <a:extLst>
              <a:ext uri="{FF2B5EF4-FFF2-40B4-BE49-F238E27FC236}">
                <a16:creationId xmlns:a16="http://schemas.microsoft.com/office/drawing/2014/main" id="{BF28AF22-F7CB-2627-AE8B-7C447A72B75F}"/>
              </a:ext>
            </a:extLst>
          </p:cNvPr>
          <p:cNvPicPr>
            <a:picLocks noGrp="1" noChangeAspect="1"/>
          </p:cNvPicPr>
          <p:nvPr>
            <p:ph type="pic" sz="quarter" idx="10"/>
          </p:nvPr>
        </p:nvPicPr>
        <p:blipFill>
          <a:blip r:embed="rId2">
            <a:alphaModFix amt="50000"/>
          </a:blip>
          <a:srcRect l="150" r="150"/>
          <a:stretch>
            <a:fillRect/>
          </a:stretch>
        </p:blipFill>
        <p:spPr bwMode="auto">
          <a:xfrm>
            <a:off x="3016250" y="1476375"/>
            <a:ext cx="6208713" cy="3849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Title 1">
            <a:extLst>
              <a:ext uri="{FF2B5EF4-FFF2-40B4-BE49-F238E27FC236}">
                <a16:creationId xmlns:a16="http://schemas.microsoft.com/office/drawing/2014/main" id="{77AE6F20-C574-8068-D274-72931AA82F3D}"/>
              </a:ext>
            </a:extLst>
          </p:cNvPr>
          <p:cNvSpPr>
            <a:spLocks noGrp="1" noChangeArrowheads="1"/>
          </p:cNvSpPr>
          <p:nvPr>
            <p:ph type="title"/>
          </p:nvPr>
        </p:nvSpPr>
        <p:spPr bwMode="auto">
          <a:xfrm>
            <a:off x="323056" y="177230"/>
            <a:ext cx="11585575" cy="522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Lab 1 – Test-Driven Development</a:t>
            </a:r>
          </a:p>
        </p:txBody>
      </p:sp>
      <p:sp>
        <p:nvSpPr>
          <p:cNvPr id="4" name="TextBox 3">
            <a:extLst>
              <a:ext uri="{FF2B5EF4-FFF2-40B4-BE49-F238E27FC236}">
                <a16:creationId xmlns:a16="http://schemas.microsoft.com/office/drawing/2014/main" id="{0D99F1DC-26A5-35C1-4E29-E66537C6CCD8}"/>
              </a:ext>
            </a:extLst>
          </p:cNvPr>
          <p:cNvSpPr txBox="1"/>
          <p:nvPr/>
        </p:nvSpPr>
        <p:spPr>
          <a:xfrm>
            <a:off x="2991643" y="2577516"/>
            <a:ext cx="6233320" cy="1702967"/>
          </a:xfrm>
          <a:prstGeom prst="rect">
            <a:avLst/>
          </a:prstGeom>
          <a:solidFill>
            <a:schemeClr val="tx1"/>
          </a:solidFill>
        </p:spPr>
        <p:txBody>
          <a:bodyPr wrap="square" rtlCol="0" anchor="ctr">
            <a:spAutoFit/>
          </a:bodyPr>
          <a:lstStyle/>
          <a:p>
            <a:pPr marL="285750" indent="-285750" algn="l">
              <a:lnSpc>
                <a:spcPct val="150000"/>
              </a:lnSpc>
              <a:buFont typeface="Arial" panose="020B0604020202020204" pitchFamily="34" charset="0"/>
              <a:buChar char="•"/>
            </a:pPr>
            <a:r>
              <a:rPr lang="en-US" b="1" dirty="0">
                <a:solidFill>
                  <a:schemeClr val="bg1"/>
                </a:solidFill>
                <a:latin typeface="Arial" panose="020B0604020202020204" pitchFamily="34" charset="0"/>
                <a:ea typeface="Open Sans" panose="020B0606030504020204" pitchFamily="34" charset="0"/>
                <a:cs typeface="Arial" panose="020B0604020202020204" pitchFamily="34" charset="0"/>
              </a:rPr>
              <a:t>Goal</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 Apply Red-Green-Refactor with AI</a:t>
            </a:r>
          </a:p>
          <a:p>
            <a:pPr marL="285750" indent="-285750" algn="l">
              <a:lnSpc>
                <a:spcPct val="150000"/>
              </a:lnSpc>
              <a:buFont typeface="Arial" panose="020B0604020202020204" pitchFamily="34" charset="0"/>
              <a:buChar char="•"/>
            </a:pP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Design interface -&gt; Generate failing tests -&gt; Implement -&gt; Refactor</a:t>
            </a:r>
          </a:p>
          <a:p>
            <a:pPr marL="285750" indent="-285750" algn="l">
              <a:lnSpc>
                <a:spcPct val="150000"/>
              </a:lnSpc>
              <a:buFont typeface="Arial" panose="020B0604020202020204" pitchFamily="34" charset="0"/>
              <a:buChar char="•"/>
            </a:pP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Use `.</a:t>
            </a:r>
            <a:r>
              <a:rPr lang="en-US" dirty="0" err="1">
                <a:solidFill>
                  <a:schemeClr val="bg1"/>
                </a:solidFill>
                <a:latin typeface="Arial" panose="020B0604020202020204" pitchFamily="34" charset="0"/>
                <a:ea typeface="Open Sans" panose="020B0606030504020204" pitchFamily="34" charset="0"/>
                <a:cs typeface="Arial" panose="020B0604020202020204" pitchFamily="34" charset="0"/>
              </a:rPr>
              <a:t>github</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/copilot-</a:t>
            </a:r>
            <a:r>
              <a:rPr lang="en-US" dirty="0" err="1">
                <a:solidFill>
                  <a:schemeClr val="bg1"/>
                </a:solidFill>
                <a:latin typeface="Arial" panose="020B0604020202020204" pitchFamily="34" charset="0"/>
                <a:ea typeface="Open Sans" panose="020B0606030504020204" pitchFamily="34" charset="0"/>
                <a:cs typeface="Arial" panose="020B0604020202020204" pitchFamily="34" charset="0"/>
              </a:rPr>
              <a:t>instructions.md</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 for TDD rules</a:t>
            </a:r>
          </a:p>
        </p:txBody>
      </p:sp>
    </p:spTree>
    <p:extLst>
      <p:ext uri="{BB962C8B-B14F-4D97-AF65-F5344CB8AC3E}">
        <p14:creationId xmlns:p14="http://schemas.microsoft.com/office/powerpoint/2010/main" val="20801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E47B090-1A8A-6D0C-6BC6-FD3C64FA0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FFB45-6EFC-5B77-F0FC-B058EB3742EC}"/>
              </a:ext>
            </a:extLst>
          </p:cNvPr>
          <p:cNvSpPr>
            <a:spLocks noGrp="1"/>
          </p:cNvSpPr>
          <p:nvPr>
            <p:ph type="title"/>
          </p:nvPr>
        </p:nvSpPr>
        <p:spPr>
          <a:xfrm>
            <a:off x="511277" y="490654"/>
            <a:ext cx="3884259" cy="5876692"/>
          </a:xfrm>
          <a:solidFill>
            <a:srgbClr val="FDB824"/>
          </a:solidFill>
        </p:spPr>
        <p:txBody>
          <a:bodyPr anchor="ctr"/>
          <a:lstStyle/>
          <a:p>
            <a:r>
              <a:rPr lang="en-US" dirty="0"/>
              <a:t>From Prompt to Product Backlog</a:t>
            </a:r>
          </a:p>
        </p:txBody>
      </p:sp>
    </p:spTree>
    <p:extLst>
      <p:ext uri="{BB962C8B-B14F-4D97-AF65-F5344CB8AC3E}">
        <p14:creationId xmlns:p14="http://schemas.microsoft.com/office/powerpoint/2010/main" val="25531516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4652-1B1C-0828-F573-DD5B0113538A}"/>
              </a:ext>
            </a:extLst>
          </p:cNvPr>
          <p:cNvSpPr>
            <a:spLocks noGrp="1"/>
          </p:cNvSpPr>
          <p:nvPr>
            <p:ph type="title"/>
          </p:nvPr>
        </p:nvSpPr>
        <p:spPr/>
        <p:txBody>
          <a:bodyPr/>
          <a:lstStyle/>
          <a:p>
            <a:r>
              <a:rPr lang="en-US" dirty="0"/>
              <a:t>Lab 2 – Requirements -&gt; Backlog -&gt; Code</a:t>
            </a:r>
          </a:p>
        </p:txBody>
      </p:sp>
      <p:sp>
        <p:nvSpPr>
          <p:cNvPr id="3" name="Text Placeholder 2">
            <a:extLst>
              <a:ext uri="{FF2B5EF4-FFF2-40B4-BE49-F238E27FC236}">
                <a16:creationId xmlns:a16="http://schemas.microsoft.com/office/drawing/2014/main" id="{E037AEE9-1631-D21F-3F8B-87B02B0A81C1}"/>
              </a:ext>
            </a:extLst>
          </p:cNvPr>
          <p:cNvSpPr>
            <a:spLocks noGrp="1"/>
          </p:cNvSpPr>
          <p:nvPr>
            <p:ph type="body" sz="quarter" idx="11"/>
          </p:nvPr>
        </p:nvSpPr>
        <p:spPr/>
        <p:txBody>
          <a:bodyPr/>
          <a:lstStyle/>
          <a:p>
            <a:r>
              <a:rPr lang="en-US" dirty="0"/>
              <a:t>Generate backlog items + acceptance criteria</a:t>
            </a:r>
          </a:p>
          <a:p>
            <a:r>
              <a:rPr lang="en-US" dirty="0"/>
              <a:t>Implement </a:t>
            </a:r>
            <a:r>
              <a:rPr lang="en-US" b="1" i="1" dirty="0"/>
              <a:t>Priority</a:t>
            </a:r>
            <a:r>
              <a:rPr lang="en-US" dirty="0"/>
              <a:t> + </a:t>
            </a:r>
            <a:r>
              <a:rPr lang="en-US" b="1" i="1" dirty="0" err="1"/>
              <a:t>DueDate</a:t>
            </a:r>
            <a:r>
              <a:rPr lang="en-US" dirty="0"/>
              <a:t> in Domain</a:t>
            </a:r>
          </a:p>
          <a:p>
            <a:r>
              <a:rPr lang="en-US" dirty="0"/>
              <a:t>Build </a:t>
            </a:r>
            <a:r>
              <a:rPr lang="en-US" b="1" i="1" dirty="0" err="1"/>
              <a:t>CreateTaskCommand</a:t>
            </a:r>
            <a:r>
              <a:rPr lang="en-US" dirty="0"/>
              <a:t> and API endpoint via TDD</a:t>
            </a:r>
          </a:p>
          <a:p>
            <a:r>
              <a:rPr lang="en-US" dirty="0"/>
              <a:t>Run integration and manual tests</a:t>
            </a:r>
          </a:p>
          <a:p>
            <a:pPr marL="54864" indent="0">
              <a:buNone/>
            </a:pPr>
            <a:endParaRPr lang="en-US" dirty="0"/>
          </a:p>
        </p:txBody>
      </p:sp>
    </p:spTree>
    <p:extLst>
      <p:ext uri="{BB962C8B-B14F-4D97-AF65-F5344CB8AC3E}">
        <p14:creationId xmlns:p14="http://schemas.microsoft.com/office/powerpoint/2010/main" val="389833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BFF3B3D-9A7C-49DC-7207-BB94A45F69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CED3D1-ED54-CF29-D5BC-6058550117A9}"/>
              </a:ext>
            </a:extLst>
          </p:cNvPr>
          <p:cNvSpPr>
            <a:spLocks noGrp="1"/>
          </p:cNvSpPr>
          <p:nvPr>
            <p:ph type="title"/>
          </p:nvPr>
        </p:nvSpPr>
        <p:spPr>
          <a:xfrm>
            <a:off x="511277" y="490654"/>
            <a:ext cx="3884259" cy="5876692"/>
          </a:xfrm>
          <a:solidFill>
            <a:srgbClr val="FDB824"/>
          </a:solidFill>
        </p:spPr>
        <p:txBody>
          <a:bodyPr anchor="ctr"/>
          <a:lstStyle/>
          <a:p>
            <a:r>
              <a:rPr lang="en-US" dirty="0"/>
              <a:t>AI as a Quality Partner</a:t>
            </a:r>
          </a:p>
        </p:txBody>
      </p:sp>
    </p:spTree>
    <p:extLst>
      <p:ext uri="{BB962C8B-B14F-4D97-AF65-F5344CB8AC3E}">
        <p14:creationId xmlns:p14="http://schemas.microsoft.com/office/powerpoint/2010/main" val="87982338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AI as a Refactoring Partner</a:t>
            </a:r>
          </a:p>
        </p:txBody>
      </p:sp>
      <p:sp>
        <p:nvSpPr>
          <p:cNvPr id="3" name="Content Placeholder 2"/>
          <p:cNvSpPr>
            <a:spLocks noGrp="1"/>
          </p:cNvSpPr>
          <p:nvPr>
            <p:ph type="body" sz="quarter" idx="11"/>
          </p:nvPr>
        </p:nvSpPr>
        <p:spPr/>
        <p:txBody>
          <a:bodyPr/>
          <a:lstStyle/>
          <a:p>
            <a:r>
              <a:rPr b="1" i="1" dirty="0"/>
              <a:t>/explain </a:t>
            </a:r>
            <a:r>
              <a:rPr dirty="0"/>
              <a:t>before </a:t>
            </a:r>
            <a:r>
              <a:rPr b="1" i="1" dirty="0"/>
              <a:t>/refactor</a:t>
            </a:r>
          </a:p>
          <a:p>
            <a:r>
              <a:rPr dirty="0"/>
              <a:t>Apply Object Calisthenics (guard clauses, no else, small classes)</a:t>
            </a:r>
          </a:p>
          <a:p>
            <a:r>
              <a:rPr dirty="0"/>
              <a:t>Review AI output like a PR diff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3 – Generation &amp; Refactoring</a:t>
            </a:r>
          </a:p>
        </p:txBody>
      </p:sp>
      <p:sp>
        <p:nvSpPr>
          <p:cNvPr id="3" name="Content Placeholder 2"/>
          <p:cNvSpPr>
            <a:spLocks noGrp="1"/>
          </p:cNvSpPr>
          <p:nvPr>
            <p:ph type="body" sz="quarter" idx="11"/>
          </p:nvPr>
        </p:nvSpPr>
        <p:spPr/>
        <p:txBody>
          <a:bodyPr/>
          <a:lstStyle/>
          <a:p>
            <a:r>
              <a:rPr dirty="0"/>
              <a:t>Generate CRUD endpoints</a:t>
            </a:r>
          </a:p>
          <a:p>
            <a:r>
              <a:rPr dirty="0"/>
              <a:t>Refactor </a:t>
            </a:r>
            <a:r>
              <a:rPr dirty="0" err="1"/>
              <a:t>LegacyTaskProcessor</a:t>
            </a:r>
            <a:r>
              <a:rPr dirty="0"/>
              <a:t> with </a:t>
            </a:r>
            <a:r>
              <a:rPr b="1" i="1" dirty="0"/>
              <a:t>/refactor</a:t>
            </a:r>
            <a:r>
              <a:rPr lang="en-US" b="1" i="1" dirty="0"/>
              <a:t>*</a:t>
            </a:r>
            <a:endParaRPr b="1" i="1" dirty="0"/>
          </a:p>
          <a:p>
            <a:r>
              <a:rPr dirty="0"/>
              <a:t>Apply Object Calisthenics</a:t>
            </a:r>
          </a:p>
          <a:p>
            <a:r>
              <a:rPr dirty="0"/>
              <a:t>Try Agent Mode for multi-file changes</a:t>
            </a:r>
          </a:p>
        </p:txBody>
      </p:sp>
      <p:sp>
        <p:nvSpPr>
          <p:cNvPr id="4" name="TextBox 3">
            <a:extLst>
              <a:ext uri="{FF2B5EF4-FFF2-40B4-BE49-F238E27FC236}">
                <a16:creationId xmlns:a16="http://schemas.microsoft.com/office/drawing/2014/main" id="{6CD135D3-23CF-3AF7-341E-1BCBF81310FC}"/>
              </a:ext>
            </a:extLst>
          </p:cNvPr>
          <p:cNvSpPr txBox="1"/>
          <p:nvPr/>
        </p:nvSpPr>
        <p:spPr>
          <a:xfrm>
            <a:off x="6242858" y="5993476"/>
            <a:ext cx="3313856" cy="369332"/>
          </a:xfrm>
          <a:prstGeom prst="rect">
            <a:avLst/>
          </a:prstGeom>
          <a:noFill/>
        </p:spPr>
        <p:txBody>
          <a:bodyPr wrap="none" rtlCol="0">
            <a:spAutoFit/>
          </a:bodyPr>
          <a:lstStyle/>
          <a:p>
            <a:pPr algn="l"/>
            <a:r>
              <a:rPr lang="en-US" dirty="0">
                <a:latin typeface="Arial" panose="020B0604020202020204" pitchFamily="34" charset="0"/>
                <a:ea typeface="Open Sans" panose="020B0606030504020204" pitchFamily="34" charset="0"/>
                <a:cs typeface="Arial" panose="020B0604020202020204" pitchFamily="34" charset="0"/>
              </a:rPr>
              <a:t>* Alternatively use Agent Mode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DF64A-ED24-69F8-7529-C98F7B19A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11050-9E5F-4A4C-9C53-2029B78B894C}"/>
              </a:ext>
            </a:extLst>
          </p:cNvPr>
          <p:cNvSpPr>
            <a:spLocks noGrp="1"/>
          </p:cNvSpPr>
          <p:nvPr>
            <p:ph type="title"/>
          </p:nvPr>
        </p:nvSpPr>
        <p:spPr>
          <a:xfrm>
            <a:off x="511277" y="490654"/>
            <a:ext cx="3884259" cy="5876692"/>
          </a:xfrm>
          <a:solidFill>
            <a:srgbClr val="FDB824"/>
          </a:solidFill>
        </p:spPr>
        <p:txBody>
          <a:bodyPr anchor="ctr"/>
          <a:lstStyle/>
          <a:p>
            <a:r>
              <a:rPr lang="en-US" dirty="0"/>
              <a:t>AI as a Refactoring Partner</a:t>
            </a:r>
          </a:p>
        </p:txBody>
      </p:sp>
    </p:spTree>
    <p:extLst>
      <p:ext uri="{BB962C8B-B14F-4D97-AF65-F5344CB8AC3E}">
        <p14:creationId xmlns:p14="http://schemas.microsoft.com/office/powerpoint/2010/main" val="1844139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DA66-9BDB-0A5F-5013-6F97D850ABA8}"/>
              </a:ext>
            </a:extLst>
          </p:cNvPr>
          <p:cNvSpPr>
            <a:spLocks noGrp="1"/>
          </p:cNvSpPr>
          <p:nvPr>
            <p:ph type="ctrTitle"/>
          </p:nvPr>
        </p:nvSpPr>
        <p:spPr>
          <a:xfrm>
            <a:off x="303213" y="741444"/>
            <a:ext cx="11583987" cy="5316456"/>
          </a:xfrm>
        </p:spPr>
        <p:txBody>
          <a:bodyPr anchor="ctr"/>
          <a:lstStyle/>
          <a:p>
            <a:r>
              <a:rPr lang="en-US" dirty="0"/>
              <a:t>Quality isn’t just passing tests — it’s </a:t>
            </a:r>
            <a:r>
              <a:rPr lang="en-US" b="1" dirty="0">
                <a:solidFill>
                  <a:schemeClr val="accent3"/>
                </a:solidFill>
              </a:rPr>
              <a:t>tests</a:t>
            </a:r>
            <a:r>
              <a:rPr lang="en-US" dirty="0"/>
              <a:t>, </a:t>
            </a:r>
            <a:r>
              <a:rPr lang="en-US" b="1" dirty="0">
                <a:solidFill>
                  <a:schemeClr val="accent3"/>
                </a:solidFill>
              </a:rPr>
              <a:t>docs</a:t>
            </a:r>
            <a:r>
              <a:rPr lang="en-US" dirty="0"/>
              <a:t>, and </a:t>
            </a:r>
            <a:r>
              <a:rPr lang="en-US" b="1" dirty="0">
                <a:solidFill>
                  <a:schemeClr val="accent3"/>
                </a:solidFill>
              </a:rPr>
              <a:t>traceability</a:t>
            </a:r>
            <a:r>
              <a:rPr lang="en-US" dirty="0"/>
              <a:t>.</a:t>
            </a:r>
          </a:p>
        </p:txBody>
      </p:sp>
    </p:spTree>
    <p:extLst>
      <p:ext uri="{BB962C8B-B14F-4D97-AF65-F5344CB8AC3E}">
        <p14:creationId xmlns:p14="http://schemas.microsoft.com/office/powerpoint/2010/main" val="1342681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626737-F0AF-3C45-8E8C-D7DA40D1EDBF}"/>
              </a:ext>
            </a:extLst>
          </p:cNvPr>
          <p:cNvSpPr/>
          <p:nvPr/>
        </p:nvSpPr>
        <p:spPr>
          <a:xfrm>
            <a:off x="-1" y="1125522"/>
            <a:ext cx="12192000" cy="49942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latin typeface="Arial" panose="020B0604020202020204" pitchFamily="34" charset="0"/>
            </a:endParaRPr>
          </a:p>
        </p:txBody>
      </p:sp>
      <p:sp>
        <p:nvSpPr>
          <p:cNvPr id="7" name="Title 1"/>
          <p:cNvSpPr>
            <a:spLocks noGrp="1"/>
          </p:cNvSpPr>
          <p:nvPr>
            <p:ph type="title"/>
          </p:nvPr>
        </p:nvSpPr>
        <p:spPr>
          <a:xfrm>
            <a:off x="302683" y="228601"/>
            <a:ext cx="11584516" cy="521677"/>
          </a:xfrm>
        </p:spPr>
        <p:txBody>
          <a:bodyPr/>
          <a:lstStyle/>
          <a:p>
            <a:r>
              <a:rPr lang="en-US" dirty="0"/>
              <a:t>Key Ideas</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p:nvSpPr>
        <p:spPr>
          <a:xfrm>
            <a:off x="11570316" y="6384107"/>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DF8B4025-496F-AF44-910A-AEFB601985C2}" type="slidenum">
              <a:rPr lang="en-US" b="0" i="0" smtClean="0">
                <a:latin typeface="Arial" panose="020B0604020202020204" pitchFamily="34" charset="0"/>
                <a:ea typeface="Open Sans" panose="020B0606030504020204" pitchFamily="34" charset="0"/>
                <a:cs typeface="Arial" panose="020B0604020202020204" pitchFamily="34" charset="0"/>
              </a:rPr>
              <a:t>29</a:t>
            </a:fld>
            <a:endParaRPr lang="en-US" b="0" i="0">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p:nvSpPr>
        <p:spPr>
          <a:xfrm>
            <a:off x="11543789" y="6253756"/>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
        <p:nvSpPr>
          <p:cNvPr id="11" name="Oval 10">
            <a:extLst>
              <a:ext uri="{FF2B5EF4-FFF2-40B4-BE49-F238E27FC236}">
                <a16:creationId xmlns:a16="http://schemas.microsoft.com/office/drawing/2014/main" id="{A58DA7EC-323D-8C42-9A8C-AF157CCA5DF1}"/>
              </a:ext>
            </a:extLst>
          </p:cNvPr>
          <p:cNvSpPr/>
          <p:nvPr/>
        </p:nvSpPr>
        <p:spPr>
          <a:xfrm>
            <a:off x="302683" y="1390592"/>
            <a:ext cx="1000425" cy="100042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04040E3-2C5D-CCF5-11D7-87146DBDF9B0}"/>
              </a:ext>
            </a:extLst>
          </p:cNvPr>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Picture 2">
            <a:extLst>
              <a:ext uri="{FF2B5EF4-FFF2-40B4-BE49-F238E27FC236}">
                <a16:creationId xmlns:a16="http://schemas.microsoft.com/office/drawing/2014/main" id="{D54FCB49-F801-C916-A4B8-B06D515FC767}"/>
              </a:ext>
            </a:extLst>
          </p:cNvPr>
          <p:cNvPicPr>
            <a:picLocks noChangeAspect="1"/>
          </p:cNvPicPr>
          <p:nvPr/>
        </p:nvPicPr>
        <p:blipFill>
          <a:blip r:embed="rId2"/>
          <a:stretch>
            <a:fillRect/>
          </a:stretch>
        </p:blipFill>
        <p:spPr>
          <a:xfrm>
            <a:off x="550356" y="1567569"/>
            <a:ext cx="534696" cy="575135"/>
          </a:xfrm>
          <a:prstGeom prst="rect">
            <a:avLst/>
          </a:prstGeom>
        </p:spPr>
      </p:pic>
      <p:sp>
        <p:nvSpPr>
          <p:cNvPr id="5" name="Text Placeholder 2"/>
          <p:cNvSpPr txBox="1">
            <a:spLocks/>
          </p:cNvSpPr>
          <p:nvPr/>
        </p:nvSpPr>
        <p:spPr>
          <a:xfrm>
            <a:off x="1550780" y="1125523"/>
            <a:ext cx="10336419" cy="4752988"/>
          </a:xfrm>
          <a:prstGeom prst="rect">
            <a:avLst/>
          </a:prstGeom>
        </p:spPr>
        <p:txBody>
          <a:bodyPr lIns="0" tIns="0" rIns="0" bIns="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Clr>
                <a:schemeClr val="accent3"/>
              </a:buClr>
            </a:pPr>
            <a:r>
              <a:rPr lang="en-US" sz="2400" dirty="0"/>
              <a:t>Quality = Tests ✅ + Documentation 📘 + Traceability 🔁  </a:t>
            </a:r>
          </a:p>
          <a:p>
            <a:pPr>
              <a:lnSpc>
                <a:spcPct val="150000"/>
              </a:lnSpc>
              <a:buClr>
                <a:schemeClr val="accent3"/>
              </a:buClr>
            </a:pPr>
            <a:r>
              <a:rPr lang="en-US" sz="2400" dirty="0"/>
              <a:t>Copilot helps finish the </a:t>
            </a:r>
            <a:r>
              <a:rPr lang="en-US" sz="2400" b="1" dirty="0"/>
              <a:t>“last 10%”</a:t>
            </a:r>
            <a:r>
              <a:rPr lang="en-US" sz="2400" dirty="0"/>
              <a:t> quickly and consistently  </a:t>
            </a:r>
          </a:p>
          <a:p>
            <a:pPr>
              <a:lnSpc>
                <a:spcPct val="150000"/>
              </a:lnSpc>
              <a:buClr>
                <a:schemeClr val="accent3"/>
              </a:buClr>
            </a:pPr>
            <a:r>
              <a:rPr lang="en-US" sz="2400" dirty="0"/>
              <a:t>Developers remain accountable for correctness — AI accelerates routine steps</a:t>
            </a:r>
          </a:p>
        </p:txBody>
      </p:sp>
    </p:spTree>
    <p:extLst>
      <p:ext uri="{BB962C8B-B14F-4D97-AF65-F5344CB8AC3E}">
        <p14:creationId xmlns:p14="http://schemas.microsoft.com/office/powerpoint/2010/main" val="4480677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1ABE1-E332-0718-B191-6579B22EA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1EA12-7002-7DEF-BEAB-951E44472A16}"/>
              </a:ext>
            </a:extLst>
          </p:cNvPr>
          <p:cNvSpPr>
            <a:spLocks noGrp="1"/>
          </p:cNvSpPr>
          <p:nvPr>
            <p:ph type="title"/>
          </p:nvPr>
        </p:nvSpPr>
        <p:spPr/>
        <p:txBody>
          <a:bodyPr/>
          <a:lstStyle/>
          <a:p>
            <a:r>
              <a:rPr lang="en-US">
                <a:solidFill>
                  <a:schemeClr val="accent1"/>
                </a:solidFill>
              </a:rPr>
              <a:t>BEFORE YOU </a:t>
            </a:r>
            <a:br>
              <a:rPr lang="en-US">
                <a:solidFill>
                  <a:schemeClr val="accent1"/>
                </a:solidFill>
              </a:rPr>
            </a:br>
            <a:r>
              <a:rPr lang="en-US">
                <a:solidFill>
                  <a:schemeClr val="accent1"/>
                </a:solidFill>
              </a:rPr>
              <a:t>GET STARTED</a:t>
            </a:r>
          </a:p>
        </p:txBody>
      </p:sp>
    </p:spTree>
    <p:extLst>
      <p:ext uri="{BB962C8B-B14F-4D97-AF65-F5344CB8AC3E}">
        <p14:creationId xmlns:p14="http://schemas.microsoft.com/office/powerpoint/2010/main" val="353689661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FAD26-1544-81EE-47C9-4A8A5C70368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733428E-6878-B04C-1FAE-32CFB2D74AC3}"/>
              </a:ext>
            </a:extLst>
          </p:cNvPr>
          <p:cNvSpPr/>
          <p:nvPr/>
        </p:nvSpPr>
        <p:spPr>
          <a:xfrm>
            <a:off x="-1" y="1125522"/>
            <a:ext cx="12192000" cy="49942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latin typeface="Arial" panose="020B0604020202020204" pitchFamily="34" charset="0"/>
            </a:endParaRPr>
          </a:p>
        </p:txBody>
      </p:sp>
      <p:sp>
        <p:nvSpPr>
          <p:cNvPr id="7" name="Title 1">
            <a:extLst>
              <a:ext uri="{FF2B5EF4-FFF2-40B4-BE49-F238E27FC236}">
                <a16:creationId xmlns:a16="http://schemas.microsoft.com/office/drawing/2014/main" id="{467C24CF-528E-7650-D34C-8C09A977D347}"/>
              </a:ext>
            </a:extLst>
          </p:cNvPr>
          <p:cNvSpPr>
            <a:spLocks noGrp="1"/>
          </p:cNvSpPr>
          <p:nvPr>
            <p:ph type="title"/>
          </p:nvPr>
        </p:nvSpPr>
        <p:spPr>
          <a:xfrm>
            <a:off x="302683" y="228601"/>
            <a:ext cx="11584516" cy="521677"/>
          </a:xfrm>
        </p:spPr>
        <p:txBody>
          <a:bodyPr/>
          <a:lstStyle/>
          <a:p>
            <a:r>
              <a:rPr lang="en-US" dirty="0"/>
              <a:t>Key Ideas</a:t>
            </a:r>
          </a:p>
        </p:txBody>
      </p:sp>
      <p:sp>
        <p:nvSpPr>
          <p:cNvPr id="8" name="Slide Number Placeholder 9">
            <a:extLst>
              <a:ext uri="{FF2B5EF4-FFF2-40B4-BE49-F238E27FC236}">
                <a16:creationId xmlns:a16="http://schemas.microsoft.com/office/drawing/2014/main" id="{B8AE62A0-3C31-B0EB-41D2-3FF7B5025DE5}"/>
              </a:ext>
            </a:extLst>
          </p:cNvPr>
          <p:cNvSpPr txBox="1">
            <a:spLocks/>
          </p:cNvSpPr>
          <p:nvPr/>
        </p:nvSpPr>
        <p:spPr>
          <a:xfrm>
            <a:off x="11570316" y="6384107"/>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DF8B4025-496F-AF44-910A-AEFB601985C2}" type="slidenum">
              <a:rPr lang="en-US" b="0" i="0" smtClean="0">
                <a:latin typeface="Arial" panose="020B0604020202020204" pitchFamily="34" charset="0"/>
                <a:ea typeface="Open Sans" panose="020B0606030504020204" pitchFamily="34" charset="0"/>
                <a:cs typeface="Arial" panose="020B0604020202020204" pitchFamily="34" charset="0"/>
              </a:rPr>
              <a:t>30</a:t>
            </a:fld>
            <a:endParaRPr lang="en-US" b="0" i="0">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12F3CC00-0426-D9B8-25EE-CAEEF212248D}"/>
              </a:ext>
            </a:extLst>
          </p:cNvPr>
          <p:cNvSpPr/>
          <p:nvPr/>
        </p:nvSpPr>
        <p:spPr>
          <a:xfrm>
            <a:off x="11543789" y="6253756"/>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
        <p:nvSpPr>
          <p:cNvPr id="11" name="Oval 10">
            <a:extLst>
              <a:ext uri="{FF2B5EF4-FFF2-40B4-BE49-F238E27FC236}">
                <a16:creationId xmlns:a16="http://schemas.microsoft.com/office/drawing/2014/main" id="{D271DF3C-8EDD-3E5E-8561-33AE96F93D74}"/>
              </a:ext>
            </a:extLst>
          </p:cNvPr>
          <p:cNvSpPr/>
          <p:nvPr/>
        </p:nvSpPr>
        <p:spPr>
          <a:xfrm>
            <a:off x="302683" y="1390592"/>
            <a:ext cx="1000425" cy="100042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D6CCD43-58BE-37F1-5C3F-4845BF910DD2}"/>
              </a:ext>
            </a:extLst>
          </p:cNvPr>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Picture 2">
            <a:extLst>
              <a:ext uri="{FF2B5EF4-FFF2-40B4-BE49-F238E27FC236}">
                <a16:creationId xmlns:a16="http://schemas.microsoft.com/office/drawing/2014/main" id="{51D78C06-42E3-7E29-36A9-28D3A3CD0751}"/>
              </a:ext>
            </a:extLst>
          </p:cNvPr>
          <p:cNvPicPr>
            <a:picLocks noChangeAspect="1"/>
          </p:cNvPicPr>
          <p:nvPr/>
        </p:nvPicPr>
        <p:blipFill>
          <a:blip r:embed="rId2"/>
          <a:stretch>
            <a:fillRect/>
          </a:stretch>
        </p:blipFill>
        <p:spPr>
          <a:xfrm>
            <a:off x="550356" y="1567569"/>
            <a:ext cx="534696" cy="575135"/>
          </a:xfrm>
          <a:prstGeom prst="rect">
            <a:avLst/>
          </a:prstGeom>
        </p:spPr>
      </p:pic>
      <p:sp>
        <p:nvSpPr>
          <p:cNvPr id="5" name="Text Placeholder 2">
            <a:extLst>
              <a:ext uri="{FF2B5EF4-FFF2-40B4-BE49-F238E27FC236}">
                <a16:creationId xmlns:a16="http://schemas.microsoft.com/office/drawing/2014/main" id="{A7BF5070-4232-BD92-ADC8-1998D29943CD}"/>
              </a:ext>
            </a:extLst>
          </p:cNvPr>
          <p:cNvSpPr txBox="1">
            <a:spLocks/>
          </p:cNvSpPr>
          <p:nvPr/>
        </p:nvSpPr>
        <p:spPr>
          <a:xfrm>
            <a:off x="1550780" y="1125523"/>
            <a:ext cx="10336419" cy="4752988"/>
          </a:xfrm>
          <a:prstGeom prst="rect">
            <a:avLst/>
          </a:prstGeom>
        </p:spPr>
        <p:txBody>
          <a:bodyPr lIns="0" tIns="0" rIns="0" bIns="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Clr>
                <a:schemeClr val="accent3"/>
              </a:buClr>
            </a:pPr>
            <a:r>
              <a:rPr lang="en-US" sz="2400" dirty="0"/>
              <a:t>Quality = Tests ✅ + Documentation 📘 + Traceability 🔁  </a:t>
            </a:r>
          </a:p>
          <a:p>
            <a:pPr>
              <a:lnSpc>
                <a:spcPct val="150000"/>
              </a:lnSpc>
              <a:buClr>
                <a:schemeClr val="accent3"/>
              </a:buClr>
            </a:pPr>
            <a:r>
              <a:rPr lang="en-US" sz="2400" dirty="0"/>
              <a:t>Copilot helps finish the </a:t>
            </a:r>
            <a:r>
              <a:rPr lang="en-US" sz="2400" b="1" dirty="0"/>
              <a:t>“last 10%”</a:t>
            </a:r>
            <a:r>
              <a:rPr lang="en-US" sz="2400" dirty="0"/>
              <a:t> quickly and consistently  </a:t>
            </a:r>
          </a:p>
          <a:p>
            <a:pPr>
              <a:lnSpc>
                <a:spcPct val="150000"/>
              </a:lnSpc>
              <a:buClr>
                <a:schemeClr val="accent3"/>
              </a:buClr>
            </a:pPr>
            <a:r>
              <a:rPr lang="en-US" sz="2400" dirty="0"/>
              <a:t>Developers remain accountable for correctness — AI accelerates routine steps</a:t>
            </a:r>
          </a:p>
          <a:p>
            <a:pPr marL="0" indent="0">
              <a:lnSpc>
                <a:spcPct val="150000"/>
              </a:lnSpc>
              <a:buClr>
                <a:schemeClr val="accent3"/>
              </a:buClr>
              <a:buNone/>
            </a:pPr>
            <a:r>
              <a:rPr lang="en-US" sz="2400" b="1" dirty="0"/>
              <a:t>Copilot as Workflow Assistant:</a:t>
            </a:r>
          </a:p>
          <a:p>
            <a:pPr>
              <a:lnSpc>
                <a:spcPct val="150000"/>
              </a:lnSpc>
              <a:buClr>
                <a:schemeClr val="accent3"/>
              </a:buClr>
            </a:pPr>
            <a:r>
              <a:rPr lang="en-US" sz="2400" dirty="0"/>
              <a:t>Generates tests and docs, not just code  </a:t>
            </a:r>
          </a:p>
          <a:p>
            <a:pPr>
              <a:lnSpc>
                <a:spcPct val="150000"/>
              </a:lnSpc>
              <a:buClr>
                <a:schemeClr val="accent3"/>
              </a:buClr>
            </a:pPr>
            <a:r>
              <a:rPr lang="en-US" sz="2400" dirty="0"/>
              <a:t>Writes structured commits and PRs  </a:t>
            </a:r>
          </a:p>
          <a:p>
            <a:pPr>
              <a:lnSpc>
                <a:spcPct val="150000"/>
              </a:lnSpc>
              <a:buClr>
                <a:schemeClr val="accent3"/>
              </a:buClr>
            </a:pPr>
            <a:r>
              <a:rPr lang="en-US" sz="2400" dirty="0"/>
              <a:t>Enforces process consistency across teams </a:t>
            </a:r>
          </a:p>
        </p:txBody>
      </p:sp>
    </p:spTree>
    <p:extLst>
      <p:ext uri="{BB962C8B-B14F-4D97-AF65-F5344CB8AC3E}">
        <p14:creationId xmlns:p14="http://schemas.microsoft.com/office/powerpoint/2010/main" val="555971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9F64-1C30-ED12-3EA3-403071328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E5E08-3546-CEC5-3B0B-8042579E6356}"/>
              </a:ext>
            </a:extLst>
          </p:cNvPr>
          <p:cNvSpPr>
            <a:spLocks noGrp="1"/>
          </p:cNvSpPr>
          <p:nvPr>
            <p:ph type="title"/>
          </p:nvPr>
        </p:nvSpPr>
        <p:spPr/>
        <p:txBody>
          <a:bodyPr/>
          <a:lstStyle/>
          <a:p>
            <a:r>
              <a:rPr dirty="0"/>
              <a:t>Lab </a:t>
            </a:r>
            <a:r>
              <a:rPr lang="en-US" dirty="0"/>
              <a:t>4</a:t>
            </a:r>
            <a:r>
              <a:rPr dirty="0"/>
              <a:t> – </a:t>
            </a:r>
            <a:r>
              <a:rPr lang="en-US" dirty="0"/>
              <a:t>Testing, Documentation &amp; Workflow</a:t>
            </a:r>
            <a:endParaRPr dirty="0"/>
          </a:p>
        </p:txBody>
      </p:sp>
      <p:sp>
        <p:nvSpPr>
          <p:cNvPr id="3" name="Content Placeholder 2">
            <a:extLst>
              <a:ext uri="{FF2B5EF4-FFF2-40B4-BE49-F238E27FC236}">
                <a16:creationId xmlns:a16="http://schemas.microsoft.com/office/drawing/2014/main" id="{2340A538-6424-50D3-C793-7C8D94136E4A}"/>
              </a:ext>
            </a:extLst>
          </p:cNvPr>
          <p:cNvSpPr>
            <a:spLocks noGrp="1"/>
          </p:cNvSpPr>
          <p:nvPr>
            <p:ph type="body" sz="quarter" idx="11"/>
          </p:nvPr>
        </p:nvSpPr>
        <p:spPr/>
        <p:txBody>
          <a:bodyPr/>
          <a:lstStyle/>
          <a:p>
            <a:pPr marL="54864" indent="0">
              <a:buNone/>
            </a:pPr>
            <a:r>
              <a:rPr lang="en-US" sz="2800" dirty="0"/>
              <a:t>Objectives</a:t>
            </a:r>
          </a:p>
          <a:p>
            <a:endParaRPr lang="en-US" dirty="0"/>
          </a:p>
          <a:p>
            <a:pPr>
              <a:lnSpc>
                <a:spcPct val="150000"/>
              </a:lnSpc>
            </a:pPr>
            <a:r>
              <a:rPr lang="en-US" dirty="0"/>
              <a:t>Generate comprehensive test suites using `/tests`</a:t>
            </a:r>
          </a:p>
          <a:p>
            <a:pPr>
              <a:lnSpc>
                <a:spcPct val="150000"/>
              </a:lnSpc>
            </a:pPr>
            <a:r>
              <a:rPr lang="en-US" dirty="0"/>
              <a:t>Create documentation using `/doc`</a:t>
            </a:r>
          </a:p>
          <a:p>
            <a:pPr>
              <a:lnSpc>
                <a:spcPct val="150000"/>
              </a:lnSpc>
            </a:pPr>
            <a:r>
              <a:rPr lang="en-US" dirty="0"/>
              <a:t>Write Conventional Commit messages with AI assistance</a:t>
            </a:r>
          </a:p>
          <a:p>
            <a:pPr>
              <a:lnSpc>
                <a:spcPct val="150000"/>
              </a:lnSpc>
            </a:pPr>
            <a:r>
              <a:rPr lang="en-US" dirty="0"/>
              <a:t>Draft PR descriptions using `@workspace`</a:t>
            </a:r>
          </a:p>
          <a:p>
            <a:pPr>
              <a:lnSpc>
                <a:spcPct val="150000"/>
              </a:lnSpc>
            </a:pPr>
            <a:r>
              <a:rPr lang="en-US" dirty="0"/>
              <a:t>Integrate Copilot into the full development workflow</a:t>
            </a:r>
            <a:endParaRPr dirty="0"/>
          </a:p>
        </p:txBody>
      </p:sp>
    </p:spTree>
    <p:extLst>
      <p:ext uri="{BB962C8B-B14F-4D97-AF65-F5344CB8AC3E}">
        <p14:creationId xmlns:p14="http://schemas.microsoft.com/office/powerpoint/2010/main" val="206601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8E69A873-8D57-EF0A-7F08-9E79BCF3B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646EA7-0387-095F-30F2-47209DDF4CD7}"/>
              </a:ext>
            </a:extLst>
          </p:cNvPr>
          <p:cNvSpPr>
            <a:spLocks noGrp="1"/>
          </p:cNvSpPr>
          <p:nvPr>
            <p:ph type="title"/>
          </p:nvPr>
        </p:nvSpPr>
        <p:spPr>
          <a:xfrm>
            <a:off x="511277" y="490654"/>
            <a:ext cx="3884259" cy="5876692"/>
          </a:xfrm>
          <a:solidFill>
            <a:srgbClr val="FDB824"/>
          </a:solidFill>
        </p:spPr>
        <p:txBody>
          <a:bodyPr anchor="ctr"/>
          <a:lstStyle/>
          <a:p>
            <a:r>
              <a:rPr lang="en-US" dirty="0"/>
              <a:t>Wrap-Up &amp; Discussion</a:t>
            </a:r>
          </a:p>
        </p:txBody>
      </p:sp>
    </p:spTree>
    <p:extLst>
      <p:ext uri="{BB962C8B-B14F-4D97-AF65-F5344CB8AC3E}">
        <p14:creationId xmlns:p14="http://schemas.microsoft.com/office/powerpoint/2010/main" val="3115322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7F83-2A5B-D29A-8C3B-336536902ED4}"/>
              </a:ext>
            </a:extLst>
          </p:cNvPr>
          <p:cNvSpPr>
            <a:spLocks noGrp="1"/>
          </p:cNvSpPr>
          <p:nvPr>
            <p:ph type="title"/>
          </p:nvPr>
        </p:nvSpPr>
        <p:spPr/>
        <p:txBody>
          <a:bodyPr/>
          <a:lstStyle/>
          <a:p>
            <a:r>
              <a:rPr lang="en-US" dirty="0"/>
              <a:t>Where it works best</a:t>
            </a:r>
          </a:p>
        </p:txBody>
      </p:sp>
      <p:sp>
        <p:nvSpPr>
          <p:cNvPr id="4" name="Content Placeholder 3">
            <a:extLst>
              <a:ext uri="{FF2B5EF4-FFF2-40B4-BE49-F238E27FC236}">
                <a16:creationId xmlns:a16="http://schemas.microsoft.com/office/drawing/2014/main" id="{A148BD6D-FF97-8706-FEF8-37AF099C9CD0}"/>
              </a:ext>
            </a:extLst>
          </p:cNvPr>
          <p:cNvSpPr>
            <a:spLocks noGrp="1"/>
          </p:cNvSpPr>
          <p:nvPr>
            <p:ph sz="quarter" idx="11"/>
          </p:nvPr>
        </p:nvSpPr>
        <p:spPr/>
        <p:txBody>
          <a:bodyPr/>
          <a:lstStyle/>
          <a:p>
            <a:r>
              <a:rPr lang="en-US" dirty="0"/>
              <a:t>Backlog shaping</a:t>
            </a:r>
          </a:p>
          <a:p>
            <a:r>
              <a:rPr lang="en-US" dirty="0"/>
              <a:t>Scaffolding</a:t>
            </a:r>
          </a:p>
          <a:p>
            <a:r>
              <a:rPr lang="en-US" dirty="0"/>
              <a:t>Refactoring</a:t>
            </a:r>
          </a:p>
          <a:p>
            <a:r>
              <a:rPr lang="en-US" dirty="0"/>
              <a:t>Testing</a:t>
            </a:r>
          </a:p>
          <a:p>
            <a:r>
              <a:rPr lang="en-US" dirty="0"/>
              <a:t>Docs</a:t>
            </a:r>
          </a:p>
          <a:p>
            <a:r>
              <a:rPr lang="en-US" dirty="0"/>
              <a:t>Workflow</a:t>
            </a:r>
          </a:p>
          <a:p>
            <a:r>
              <a:rPr lang="en-US" dirty="0"/>
              <a:t>Code generation</a:t>
            </a:r>
          </a:p>
        </p:txBody>
      </p:sp>
      <p:sp>
        <p:nvSpPr>
          <p:cNvPr id="5" name="Content Placeholder 4">
            <a:extLst>
              <a:ext uri="{FF2B5EF4-FFF2-40B4-BE49-F238E27FC236}">
                <a16:creationId xmlns:a16="http://schemas.microsoft.com/office/drawing/2014/main" id="{A73E39DF-90C2-A812-A922-AC4EA9B1FD33}"/>
              </a:ext>
            </a:extLst>
          </p:cNvPr>
          <p:cNvSpPr>
            <a:spLocks noGrp="1"/>
          </p:cNvSpPr>
          <p:nvPr>
            <p:ph sz="quarter" idx="12"/>
          </p:nvPr>
        </p:nvSpPr>
        <p:spPr/>
        <p:txBody>
          <a:bodyPr/>
          <a:lstStyle/>
          <a:p>
            <a:r>
              <a:rPr lang="en-US" dirty="0"/>
              <a:t>Prompt roulette – poor prompts following by allowing the agent to build whatever it suggests</a:t>
            </a:r>
          </a:p>
          <a:p>
            <a:r>
              <a:rPr lang="en-US" dirty="0"/>
              <a:t>Over-trusting Copilot </a:t>
            </a:r>
            <a:r>
              <a:rPr lang="en-US" dirty="0" err="1"/>
              <a:t>witouth</a:t>
            </a:r>
            <a:r>
              <a:rPr lang="en-US" dirty="0"/>
              <a:t> tests</a:t>
            </a:r>
          </a:p>
          <a:p>
            <a:r>
              <a:rPr lang="en-US" dirty="0"/>
              <a:t>Letting AI break your architecture by adding logic in the wrong layer</a:t>
            </a:r>
          </a:p>
        </p:txBody>
      </p:sp>
      <p:sp>
        <p:nvSpPr>
          <p:cNvPr id="6" name="Text Placeholder 5">
            <a:extLst>
              <a:ext uri="{FF2B5EF4-FFF2-40B4-BE49-F238E27FC236}">
                <a16:creationId xmlns:a16="http://schemas.microsoft.com/office/drawing/2014/main" id="{0374A638-32C9-3600-A9F3-2885B378A782}"/>
              </a:ext>
            </a:extLst>
          </p:cNvPr>
          <p:cNvSpPr>
            <a:spLocks noGrp="1"/>
          </p:cNvSpPr>
          <p:nvPr>
            <p:ph type="body" sz="quarter" idx="13"/>
          </p:nvPr>
        </p:nvSpPr>
        <p:spPr/>
        <p:txBody>
          <a:bodyPr/>
          <a:lstStyle/>
          <a:p>
            <a:r>
              <a:rPr lang="en-US" dirty="0"/>
              <a:t>Anti-patterns</a:t>
            </a:r>
          </a:p>
        </p:txBody>
      </p:sp>
      <p:pic>
        <p:nvPicPr>
          <p:cNvPr id="14" name="Picture 13" descr="A cartoon character with goggles&#10;&#10;AI-generated content may be incorrect.">
            <a:extLst>
              <a:ext uri="{FF2B5EF4-FFF2-40B4-BE49-F238E27FC236}">
                <a16:creationId xmlns:a16="http://schemas.microsoft.com/office/drawing/2014/main" id="{3A944027-8283-D13C-EF66-2677D97C6B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34681" y="1840690"/>
            <a:ext cx="5077704" cy="3176619"/>
          </a:xfrm>
          <a:prstGeom prst="rect">
            <a:avLst/>
          </a:prstGeom>
        </p:spPr>
      </p:pic>
      <p:sp>
        <p:nvSpPr>
          <p:cNvPr id="15" name="TextBox 14">
            <a:extLst>
              <a:ext uri="{FF2B5EF4-FFF2-40B4-BE49-F238E27FC236}">
                <a16:creationId xmlns:a16="http://schemas.microsoft.com/office/drawing/2014/main" id="{6D8FE480-3D3F-7132-DA06-22255BB20903}"/>
              </a:ext>
            </a:extLst>
          </p:cNvPr>
          <p:cNvSpPr txBox="1"/>
          <p:nvPr/>
        </p:nvSpPr>
        <p:spPr>
          <a:xfrm>
            <a:off x="3634681" y="5097339"/>
            <a:ext cx="4288819" cy="230832"/>
          </a:xfrm>
          <a:prstGeom prst="rect">
            <a:avLst/>
          </a:prstGeom>
          <a:noFill/>
        </p:spPr>
        <p:txBody>
          <a:bodyPr wrap="square" rtlCol="0">
            <a:spAutoFit/>
          </a:bodyPr>
          <a:lstStyle/>
          <a:p>
            <a:r>
              <a:rPr lang="en-US" sz="900">
                <a:hlinkClick r:id="rId3" tooltip="https://netzfueralle.blog.rosalux.de/2025/02/12/mehrwertproduktion-github-copilot/github-copilot-logo/"/>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57526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1"/>
            <a:ext cx="12191998" cy="6858000"/>
          </a:xfrm>
          <a:prstGeom prst="rect">
            <a:avLst/>
          </a:prstGeom>
          <a:solidFill>
            <a:schemeClr val="accent1">
              <a:alpha val="19000"/>
            </a:schemeClr>
          </a:solidFill>
        </p:spPr>
      </p:pic>
      <p:sp>
        <p:nvSpPr>
          <p:cNvPr id="5" name="Rectangle 4">
            <a:extLst>
              <a:ext uri="{FF2B5EF4-FFF2-40B4-BE49-F238E27FC236}">
                <a16:creationId xmlns:a16="http://schemas.microsoft.com/office/drawing/2014/main" id="{0FA4EFC0-4937-451D-B63D-654F04CB6697}"/>
              </a:ext>
            </a:extLst>
          </p:cNvPr>
          <p:cNvSpPr/>
          <p:nvPr/>
        </p:nvSpPr>
        <p:spPr>
          <a:xfrm>
            <a:off x="1" y="1972"/>
            <a:ext cx="12191999" cy="6854055"/>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Title 2"/>
          <p:cNvSpPr>
            <a:spLocks noGrp="1"/>
          </p:cNvSpPr>
          <p:nvPr>
            <p:ph type="title"/>
          </p:nvPr>
        </p:nvSpPr>
        <p:spPr>
          <a:xfrm>
            <a:off x="302683" y="228601"/>
            <a:ext cx="11584516" cy="521677"/>
          </a:xfrm>
        </p:spPr>
        <p:txBody>
          <a:bodyPr/>
          <a:lstStyle/>
          <a:p>
            <a:r>
              <a:rPr lang="en-US" dirty="0">
                <a:solidFill>
                  <a:schemeClr val="bg1"/>
                </a:solidFill>
              </a:rPr>
              <a:t>Next Steps</a:t>
            </a:r>
          </a:p>
        </p:txBody>
      </p:sp>
      <p:sp>
        <p:nvSpPr>
          <p:cNvPr id="6" name="Text Placeholder 4"/>
          <p:cNvSpPr>
            <a:spLocks noGrp="1"/>
          </p:cNvSpPr>
          <p:nvPr>
            <p:ph type="body" sz="quarter" idx="10"/>
          </p:nvPr>
        </p:nvSpPr>
        <p:spPr>
          <a:xfrm>
            <a:off x="1356168" y="1099506"/>
            <a:ext cx="10005974" cy="4852116"/>
          </a:xfrm>
          <a:prstGeom prst="rect">
            <a:avLst/>
          </a:prstGeom>
        </p:spPr>
        <p:txBody>
          <a:bodyPr anchor="ctr"/>
          <a:lstStyle/>
          <a:p>
            <a:pPr marL="54864" indent="0">
              <a:lnSpc>
                <a:spcPts val="2600"/>
              </a:lnSpc>
              <a:spcBef>
                <a:spcPts val="0"/>
              </a:spcBef>
              <a:spcAft>
                <a:spcPts val="2200"/>
              </a:spcAft>
              <a:buNone/>
            </a:pPr>
            <a:r>
              <a:rPr lang="en-US" sz="3200" dirty="0">
                <a:solidFill>
                  <a:schemeClr val="bg1"/>
                </a:solidFill>
              </a:rPr>
              <a:t>Standardize Copilot instructions in team repos</a:t>
            </a:r>
          </a:p>
          <a:p>
            <a:pPr marL="54864" indent="0">
              <a:lnSpc>
                <a:spcPts val="2600"/>
              </a:lnSpc>
              <a:spcBef>
                <a:spcPts val="0"/>
              </a:spcBef>
              <a:spcAft>
                <a:spcPts val="2200"/>
              </a:spcAft>
              <a:buNone/>
            </a:pPr>
            <a:endParaRPr lang="en-US" sz="3200" dirty="0">
              <a:solidFill>
                <a:schemeClr val="bg1"/>
              </a:solidFill>
            </a:endParaRPr>
          </a:p>
          <a:p>
            <a:pPr marL="54864" indent="0">
              <a:lnSpc>
                <a:spcPts val="2600"/>
              </a:lnSpc>
              <a:spcBef>
                <a:spcPts val="0"/>
              </a:spcBef>
              <a:buNone/>
            </a:pPr>
            <a:r>
              <a:rPr lang="en-US" sz="3200" dirty="0">
                <a:solidFill>
                  <a:schemeClr val="bg1"/>
                </a:solidFill>
              </a:rPr>
              <a:t>Build a shared prompt/playbook library</a:t>
            </a:r>
          </a:p>
          <a:p>
            <a:pPr marL="54864" indent="0">
              <a:lnSpc>
                <a:spcPts val="2600"/>
              </a:lnSpc>
              <a:spcBef>
                <a:spcPts val="0"/>
              </a:spcBef>
              <a:buNone/>
            </a:pPr>
            <a:endParaRPr lang="en-US" sz="3200" dirty="0">
              <a:solidFill>
                <a:schemeClr val="bg1"/>
              </a:solidFill>
            </a:endParaRPr>
          </a:p>
          <a:p>
            <a:pPr marL="54864" indent="0">
              <a:lnSpc>
                <a:spcPts val="2600"/>
              </a:lnSpc>
              <a:spcBef>
                <a:spcPts val="0"/>
              </a:spcBef>
              <a:buNone/>
            </a:pPr>
            <a:endParaRPr lang="en-US" sz="3200" dirty="0">
              <a:solidFill>
                <a:schemeClr val="bg1"/>
              </a:solidFill>
            </a:endParaRPr>
          </a:p>
          <a:p>
            <a:pPr marL="54864" indent="0">
              <a:lnSpc>
                <a:spcPts val="2600"/>
              </a:lnSpc>
              <a:spcBef>
                <a:spcPts val="0"/>
              </a:spcBef>
              <a:buNone/>
            </a:pPr>
            <a:r>
              <a:rPr lang="en-US" sz="3200" dirty="0">
                <a:solidFill>
                  <a:schemeClr val="bg1"/>
                </a:solidFill>
              </a:rPr>
              <a:t>Apply to real legacy code modernization</a:t>
            </a:r>
            <a:endParaRPr lang="en-US" sz="3200" dirty="0"/>
          </a:p>
        </p:txBody>
      </p:sp>
      <p:pic>
        <p:nvPicPr>
          <p:cNvPr id="8" name="Picture 7"/>
          <p:cNvPicPr>
            <a:picLocks noChangeAspect="1"/>
          </p:cNvPicPr>
          <p:nvPr/>
        </p:nvPicPr>
        <p:blipFill>
          <a:blip r:embed="rId3"/>
          <a:stretch>
            <a:fillRect/>
          </a:stretch>
        </p:blipFill>
        <p:spPr>
          <a:xfrm>
            <a:off x="976661" y="2250736"/>
            <a:ext cx="339399" cy="339399"/>
          </a:xfrm>
          <a:prstGeom prst="rect">
            <a:avLst/>
          </a:prstGeom>
        </p:spPr>
      </p:pic>
      <p:pic>
        <p:nvPicPr>
          <p:cNvPr id="9" name="Picture 8"/>
          <p:cNvPicPr>
            <a:picLocks noChangeAspect="1"/>
          </p:cNvPicPr>
          <p:nvPr/>
        </p:nvPicPr>
        <p:blipFill>
          <a:blip r:embed="rId3"/>
          <a:stretch>
            <a:fillRect/>
          </a:stretch>
        </p:blipFill>
        <p:spPr>
          <a:xfrm>
            <a:off x="976662" y="3428999"/>
            <a:ext cx="339399" cy="339399"/>
          </a:xfrm>
          <a:prstGeom prst="rect">
            <a:avLst/>
          </a:prstGeom>
        </p:spPr>
      </p:pic>
      <p:pic>
        <p:nvPicPr>
          <p:cNvPr id="10" name="Picture 9"/>
          <p:cNvPicPr>
            <a:picLocks noChangeAspect="1"/>
          </p:cNvPicPr>
          <p:nvPr/>
        </p:nvPicPr>
        <p:blipFill>
          <a:blip r:embed="rId3"/>
          <a:stretch>
            <a:fillRect/>
          </a:stretch>
        </p:blipFill>
        <p:spPr>
          <a:xfrm>
            <a:off x="976663" y="4429994"/>
            <a:ext cx="339399" cy="339399"/>
          </a:xfrm>
          <a:prstGeom prst="rect">
            <a:avLst/>
          </a:prstGeom>
        </p:spPr>
      </p:pic>
    </p:spTree>
    <p:extLst>
      <p:ext uri="{BB962C8B-B14F-4D97-AF65-F5344CB8AC3E}">
        <p14:creationId xmlns:p14="http://schemas.microsoft.com/office/powerpoint/2010/main" val="155477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02683" y="241301"/>
            <a:ext cx="11584516" cy="521677"/>
          </a:xfrm>
        </p:spPr>
        <p:txBody>
          <a:bodyPr/>
          <a:lstStyle/>
          <a:p>
            <a:endParaRPr lang="en-US"/>
          </a:p>
        </p:txBody>
      </p:sp>
      <p:pic>
        <p:nvPicPr>
          <p:cNvPr id="4" name="Picture Placeholder 15" descr="A picture containing person, man&#10;&#10;Description automatically generated">
            <a:extLst>
              <a:ext uri="{FF2B5EF4-FFF2-40B4-BE49-F238E27FC236}">
                <a16:creationId xmlns:a16="http://schemas.microsoft.com/office/drawing/2014/main" id="{229F0F6E-ABFE-9441-8286-097B176006D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70988" y="0"/>
            <a:ext cx="8721012" cy="6858000"/>
          </a:xfrm>
          <a:prstGeom prst="rect">
            <a:avLst/>
          </a:prstGeom>
        </p:spPr>
      </p:pic>
      <p:sp>
        <p:nvSpPr>
          <p:cNvPr id="5" name="Rectangle 4">
            <a:extLst>
              <a:ext uri="{FF2B5EF4-FFF2-40B4-BE49-F238E27FC236}">
                <a16:creationId xmlns:a16="http://schemas.microsoft.com/office/drawing/2014/main" id="{A9B7153A-18F8-4D4F-BD58-5554D3287BEC}"/>
              </a:ext>
            </a:extLst>
          </p:cNvPr>
          <p:cNvSpPr/>
          <p:nvPr/>
        </p:nvSpPr>
        <p:spPr>
          <a:xfrm flipH="1">
            <a:off x="-39696" y="0"/>
            <a:ext cx="3510684"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594" y="3154857"/>
            <a:ext cx="2454879" cy="343011"/>
          </a:xfrm>
          <a:prstGeom prst="rect">
            <a:avLst/>
          </a:prstGeom>
        </p:spPr>
      </p:pic>
      <p:sp>
        <p:nvSpPr>
          <p:cNvPr id="7" name="Rectangle 6">
            <a:extLst>
              <a:ext uri="{FF2B5EF4-FFF2-40B4-BE49-F238E27FC236}">
                <a16:creationId xmlns:a16="http://schemas.microsoft.com/office/drawing/2014/main" id="{A9B7153A-18F8-4D4F-BD58-5554D3287BEC}"/>
              </a:ext>
            </a:extLst>
          </p:cNvPr>
          <p:cNvSpPr/>
          <p:nvPr/>
        </p:nvSpPr>
        <p:spPr>
          <a:xfrm flipH="1">
            <a:off x="3470988" y="0"/>
            <a:ext cx="8721010" cy="6858000"/>
          </a:xfrm>
          <a:prstGeom prst="rect">
            <a:avLst/>
          </a:prstGeom>
          <a:solidFill>
            <a:schemeClr val="bg2">
              <a:lumMod val="10000"/>
              <a:alpha val="5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sp>
        <p:nvSpPr>
          <p:cNvPr id="8" name="Title 1">
            <a:extLst>
              <a:ext uri="{FF2B5EF4-FFF2-40B4-BE49-F238E27FC236}">
                <a16:creationId xmlns:a16="http://schemas.microsoft.com/office/drawing/2014/main" id="{1523027B-CB05-2A41-8A12-B58240D379F0}"/>
              </a:ext>
            </a:extLst>
          </p:cNvPr>
          <p:cNvSpPr txBox="1">
            <a:spLocks/>
          </p:cNvSpPr>
          <p:nvPr/>
        </p:nvSpPr>
        <p:spPr>
          <a:xfrm>
            <a:off x="6308038" y="2480925"/>
            <a:ext cx="3046911" cy="640584"/>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9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cxnSp>
        <p:nvCxnSpPr>
          <p:cNvPr id="9" name="Straight Connector 8"/>
          <p:cNvCxnSpPr/>
          <p:nvPr/>
        </p:nvCxnSpPr>
        <p:spPr>
          <a:xfrm>
            <a:off x="7484906" y="332636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2BDC0B6-F834-B748-8064-6ECB55943A4C}"/>
              </a:ext>
            </a:extLst>
          </p:cNvPr>
          <p:cNvSpPr txBox="1">
            <a:spLocks/>
          </p:cNvSpPr>
          <p:nvPr/>
        </p:nvSpPr>
        <p:spPr>
          <a:xfrm>
            <a:off x="6307973" y="36007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Tx/>
              <a:buSzTx/>
              <a:buFont typeface="Arial"/>
              <a:buNone/>
              <a:tabLst/>
              <a:defRPr/>
            </a:pPr>
            <a:r>
              <a:rPr kumimoji="0" lang="en-US" sz="1400" b="1" i="0" u="none" strike="noStrike" kern="1200" cap="none" spc="0" normalizeH="0" baseline="0" noProof="0" err="1">
                <a:ln>
                  <a:noFill/>
                </a:ln>
                <a:solidFill>
                  <a:srgbClr val="FFFFFF"/>
                </a:solidFill>
                <a:effectLst/>
                <a:uLnTx/>
                <a:uFillTx/>
                <a:latin typeface="Arial" panose="020B0604020202020204" pitchFamily="34" charset="0"/>
                <a:ea typeface="Open Sans Semibold" charset="0"/>
                <a:cs typeface="Arial" panose="020B0604020202020204" pitchFamily="34" charset="0"/>
              </a:rPr>
              <a:t>www.centricconsulting.com</a:t>
            </a:r>
            <a:endParaRPr kumimoji="0" lang="en-US" sz="1400" b="1" i="0" u="sng" strike="noStrike" kern="1200" cap="none" spc="0" normalizeH="0" baseline="0" noProof="0">
              <a:ln>
                <a:noFill/>
              </a:ln>
              <a:solidFill>
                <a:srgbClr val="FFFFFF"/>
              </a:solidFill>
              <a:effectLst/>
              <a:uLnTx/>
              <a:uFillTx/>
              <a:latin typeface="Arial" panose="020B0604020202020204" pitchFamily="34" charset="0"/>
              <a:ea typeface="Open Sans Semibold" charset="0"/>
              <a:cs typeface="Arial" panose="020B0604020202020204" pitchFamily="34" charset="0"/>
            </a:endParaRPr>
          </a:p>
        </p:txBody>
      </p:sp>
      <p:sp>
        <p:nvSpPr>
          <p:cNvPr id="11" name="Rectangle 10"/>
          <p:cNvSpPr/>
          <p:nvPr/>
        </p:nvSpPr>
        <p:spPr>
          <a:xfrm rot="2700000">
            <a:off x="3094573" y="2973649"/>
            <a:ext cx="705430" cy="705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82772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1738-2360-6832-147B-FE7ACCF5B868}"/>
              </a:ext>
            </a:extLst>
          </p:cNvPr>
          <p:cNvSpPr>
            <a:spLocks noGrp="1"/>
          </p:cNvSpPr>
          <p:nvPr>
            <p:ph type="title"/>
          </p:nvPr>
        </p:nvSpPr>
        <p:spPr>
          <a:xfrm>
            <a:off x="302683" y="228601"/>
            <a:ext cx="11584516" cy="521677"/>
          </a:xfrm>
        </p:spPr>
        <p:txBody>
          <a:bodyPr>
            <a:normAutofit/>
          </a:bodyPr>
          <a:lstStyle/>
          <a:p>
            <a:r>
              <a:rPr lang="en-US" dirty="0"/>
              <a:t>Setup &amp; Kickoff</a:t>
            </a:r>
          </a:p>
        </p:txBody>
      </p:sp>
      <p:pic>
        <p:nvPicPr>
          <p:cNvPr id="7" name="Content Placeholder 6" descr="A robot touching his head&#10;&#10;AI-generated content may be incorrect.">
            <a:extLst>
              <a:ext uri="{FF2B5EF4-FFF2-40B4-BE49-F238E27FC236}">
                <a16:creationId xmlns:a16="http://schemas.microsoft.com/office/drawing/2014/main" id="{CF7B259A-4CD1-33D4-57D9-E178D469BB1E}"/>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303213" y="2234903"/>
            <a:ext cx="4430712" cy="2769195"/>
          </a:xfrm>
        </p:spPr>
      </p:pic>
      <p:graphicFrame>
        <p:nvGraphicFramePr>
          <p:cNvPr id="6" name="Text Placeholder 3">
            <a:extLst>
              <a:ext uri="{FF2B5EF4-FFF2-40B4-BE49-F238E27FC236}">
                <a16:creationId xmlns:a16="http://schemas.microsoft.com/office/drawing/2014/main" id="{7AF53FF1-2DB7-5E20-38D9-405EC1AB43D3}"/>
              </a:ext>
            </a:extLst>
          </p:cNvPr>
          <p:cNvGraphicFramePr/>
          <p:nvPr>
            <p:extLst>
              <p:ext uri="{D42A27DB-BD31-4B8C-83A1-F6EECF244321}">
                <p14:modId xmlns:p14="http://schemas.microsoft.com/office/powerpoint/2010/main" val="3911899737"/>
              </p:ext>
            </p:extLst>
          </p:nvPr>
        </p:nvGraphicFramePr>
        <p:xfrm>
          <a:off x="5127813" y="1303339"/>
          <a:ext cx="6992471" cy="4632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18B63308-2609-A50A-2DB1-26B4CA2AD7E1}"/>
              </a:ext>
            </a:extLst>
          </p:cNvPr>
          <p:cNvSpPr txBox="1"/>
          <p:nvPr/>
        </p:nvSpPr>
        <p:spPr>
          <a:xfrm>
            <a:off x="303213" y="5004098"/>
            <a:ext cx="4430712" cy="230832"/>
          </a:xfrm>
          <a:prstGeom prst="rect">
            <a:avLst/>
          </a:prstGeom>
          <a:noFill/>
        </p:spPr>
        <p:txBody>
          <a:bodyPr wrap="square" rtlCol="0">
            <a:spAutoFit/>
          </a:bodyPr>
          <a:lstStyle/>
          <a:p>
            <a:r>
              <a:rPr lang="en-US" sz="900">
                <a:hlinkClick r:id="rId3" tooltip="http://scherlund.blogspot.com/2018/04/what-you-need-to-know-about-artificial.html"/>
              </a:rPr>
              <a:t>This Photo</a:t>
            </a:r>
            <a:r>
              <a:rPr lang="en-US" sz="900"/>
              <a:t> by Unknown Author is licensed under </a:t>
            </a:r>
            <a:r>
              <a:rPr lang="en-US" sz="900">
                <a:hlinkClick r:id="rId9" tooltip="https://creativecommons.org/licenses/by/3.0/"/>
              </a:rPr>
              <a:t>CC BY</a:t>
            </a:r>
            <a:endParaRPr lang="en-US" sz="900"/>
          </a:p>
        </p:txBody>
      </p:sp>
    </p:spTree>
    <p:extLst>
      <p:ext uri="{BB962C8B-B14F-4D97-AF65-F5344CB8AC3E}">
        <p14:creationId xmlns:p14="http://schemas.microsoft.com/office/powerpoint/2010/main" val="304561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9BB6B-F0F9-7BB3-85AF-1921BDDD7D3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76B12A6-88BA-9C48-AA6B-F11B0AAAE093}"/>
              </a:ext>
            </a:extLst>
          </p:cNvPr>
          <p:cNvSpPr/>
          <p:nvPr/>
        </p:nvSpPr>
        <p:spPr>
          <a:xfrm>
            <a:off x="2971801" y="993964"/>
            <a:ext cx="7972720" cy="4751516"/>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3" name="Rectangle 12">
            <a:extLst>
              <a:ext uri="{FF2B5EF4-FFF2-40B4-BE49-F238E27FC236}">
                <a16:creationId xmlns:a16="http://schemas.microsoft.com/office/drawing/2014/main" id="{D34BDCD2-70A9-0A97-5F9A-EADB749157AD}"/>
              </a:ext>
            </a:extLst>
          </p:cNvPr>
          <p:cNvSpPr/>
          <p:nvPr/>
        </p:nvSpPr>
        <p:spPr>
          <a:xfrm>
            <a:off x="1" y="993963"/>
            <a:ext cx="3879541" cy="4751516"/>
          </a:xfrm>
          <a:prstGeom prst="rect">
            <a:avLst/>
          </a:prstGeom>
          <a:solidFill>
            <a:schemeClr val="accent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4" name="Title 1">
            <a:extLst>
              <a:ext uri="{FF2B5EF4-FFF2-40B4-BE49-F238E27FC236}">
                <a16:creationId xmlns:a16="http://schemas.microsoft.com/office/drawing/2014/main" id="{BDB011E3-4978-0946-0ED6-5A05FB9C2685}"/>
              </a:ext>
            </a:extLst>
          </p:cNvPr>
          <p:cNvSpPr>
            <a:spLocks noGrp="1"/>
          </p:cNvSpPr>
          <p:nvPr>
            <p:ph type="title"/>
          </p:nvPr>
        </p:nvSpPr>
        <p:spPr>
          <a:xfrm>
            <a:off x="727587" y="2159820"/>
            <a:ext cx="2240161" cy="1162256"/>
          </a:xfrm>
        </p:spPr>
        <p:txBody>
          <a:bodyPr/>
          <a:lstStyle/>
          <a:p>
            <a:r>
              <a:rPr lang="en-US" sz="3600" dirty="0">
                <a:solidFill>
                  <a:schemeClr val="bg1"/>
                </a:solidFill>
              </a:rPr>
              <a:t>How Copilot</a:t>
            </a:r>
            <a:r>
              <a:rPr lang="en-US" sz="3800" dirty="0">
                <a:solidFill>
                  <a:schemeClr val="bg1"/>
                </a:solidFill>
              </a:rPr>
              <a:t> </a:t>
            </a:r>
            <a:br>
              <a:rPr lang="en-US" sz="3800" dirty="0">
                <a:solidFill>
                  <a:schemeClr val="bg1"/>
                </a:solidFill>
              </a:rPr>
            </a:br>
            <a:r>
              <a:rPr lang="en-US" sz="4800" b="1" dirty="0">
                <a:solidFill>
                  <a:schemeClr val="bg1"/>
                </a:solidFill>
              </a:rPr>
              <a:t>Thinks</a:t>
            </a:r>
          </a:p>
        </p:txBody>
      </p:sp>
      <p:cxnSp>
        <p:nvCxnSpPr>
          <p:cNvPr id="15" name="Straight Connector 14">
            <a:extLst>
              <a:ext uri="{FF2B5EF4-FFF2-40B4-BE49-F238E27FC236}">
                <a16:creationId xmlns:a16="http://schemas.microsoft.com/office/drawing/2014/main" id="{AABC2323-72C7-ACAE-73FF-7C594049C94E}"/>
              </a:ext>
            </a:extLst>
          </p:cNvPr>
          <p:cNvCxnSpPr/>
          <p:nvPr/>
        </p:nvCxnSpPr>
        <p:spPr>
          <a:xfrm>
            <a:off x="727587" y="3874441"/>
            <a:ext cx="535517"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773ED02-D3BE-0925-8805-F5F3F8A662C9}"/>
              </a:ext>
            </a:extLst>
          </p:cNvPr>
          <p:cNvSpPr/>
          <p:nvPr/>
        </p:nvSpPr>
        <p:spPr>
          <a:xfrm>
            <a:off x="3087751" y="2401098"/>
            <a:ext cx="1485088" cy="1485088"/>
          </a:xfrm>
          <a:prstGeom prst="ellipse">
            <a:avLst/>
          </a:prstGeom>
          <a:solidFill>
            <a:schemeClr val="bg1"/>
          </a:solidFill>
          <a:ln w="508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22EFB13D-04C4-26D2-A71B-7B5F564D0449}"/>
              </a:ext>
            </a:extLst>
          </p:cNvPr>
          <p:cNvSpPr/>
          <p:nvPr/>
        </p:nvSpPr>
        <p:spPr>
          <a:xfrm>
            <a:off x="4417451" y="1668914"/>
            <a:ext cx="6747466" cy="3016210"/>
          </a:xfrm>
          <a:prstGeom prst="rect">
            <a:avLst/>
          </a:prstGeom>
        </p:spPr>
        <p:txBody>
          <a:bodyPr wrap="square">
            <a:spAutoFit/>
          </a:bodyPr>
          <a:lstStyle/>
          <a:p>
            <a:pPr marL="434340" indent="-251460">
              <a:spcAft>
                <a:spcPts val="24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Context = Prompt + File + Repo + Selection</a:t>
            </a:r>
          </a:p>
          <a:p>
            <a:pPr marL="434340" indent="-251460">
              <a:spcAft>
                <a:spcPts val="24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Copilot learns from local patterns</a:t>
            </a:r>
          </a:p>
          <a:p>
            <a:pPr marL="434340" indent="-251460">
              <a:spcAft>
                <a:spcPts val="18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Human sets intent; AI accelerates execution</a:t>
            </a:r>
          </a:p>
          <a:p>
            <a:pPr marL="434340" indent="-251460">
              <a:spcAft>
                <a:spcPts val="1800"/>
              </a:spcAft>
              <a:buClr>
                <a:schemeClr val="accent3"/>
              </a:buClr>
              <a:buFont typeface="Arial" panose="020B0604020202020204" pitchFamily="34" charset="0"/>
              <a:buChar char="•"/>
            </a:pPr>
            <a:endParaRPr lang="en-US" sz="2400" b="0" i="0" dirty="0">
              <a:solidFill>
                <a:srgbClr val="3A3A3A"/>
              </a:solidFill>
              <a:effectLst/>
              <a:latin typeface="Arial" panose="020B0604020202020204" pitchFamily="34" charset="0"/>
              <a:cs typeface="Arial" panose="020B0604020202020204" pitchFamily="34" charset="0"/>
            </a:endParaRPr>
          </a:p>
          <a:p>
            <a:pPr marL="434340" indent="-251460">
              <a:spcAft>
                <a:spcPts val="1800"/>
              </a:spcAft>
              <a:buClr>
                <a:schemeClr val="accent3"/>
              </a:buClr>
              <a:buFont typeface="Arial" panose="020B0604020202020204" pitchFamily="34" charset="0"/>
              <a:buChar char="•"/>
            </a:pPr>
            <a:endParaRPr lang="en-US" sz="2400" b="0" i="0" dirty="0">
              <a:solidFill>
                <a:srgbClr val="3A3A3A"/>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70C41DF-C419-180D-A665-EA342F2F8EA7}"/>
              </a:ext>
            </a:extLst>
          </p:cNvPr>
          <p:cNvPicPr>
            <a:picLocks noChangeAspect="1"/>
          </p:cNvPicPr>
          <p:nvPr/>
        </p:nvPicPr>
        <p:blipFill>
          <a:blip r:embed="rId3"/>
          <a:stretch>
            <a:fillRect/>
          </a:stretch>
        </p:blipFill>
        <p:spPr>
          <a:xfrm>
            <a:off x="3528543" y="2805210"/>
            <a:ext cx="603504" cy="623790"/>
          </a:xfrm>
          <a:prstGeom prst="rect">
            <a:avLst/>
          </a:prstGeom>
        </p:spPr>
      </p:pic>
    </p:spTree>
    <p:extLst>
      <p:ext uri="{BB962C8B-B14F-4D97-AF65-F5344CB8AC3E}">
        <p14:creationId xmlns:p14="http://schemas.microsoft.com/office/powerpoint/2010/main" val="286529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9B70-AF93-7428-63B3-F00D12996BEB}"/>
              </a:ext>
            </a:extLst>
          </p:cNvPr>
          <p:cNvSpPr>
            <a:spLocks noGrp="1"/>
          </p:cNvSpPr>
          <p:nvPr>
            <p:ph type="title"/>
          </p:nvPr>
        </p:nvSpPr>
        <p:spPr/>
        <p:txBody>
          <a:bodyPr/>
          <a:lstStyle/>
          <a:p>
            <a:r>
              <a:rPr lang="en-US" dirty="0"/>
              <a:t>Chat Participants	</a:t>
            </a:r>
          </a:p>
        </p:txBody>
      </p:sp>
      <p:sp>
        <p:nvSpPr>
          <p:cNvPr id="3" name="Text Placeholder 2">
            <a:extLst>
              <a:ext uri="{FF2B5EF4-FFF2-40B4-BE49-F238E27FC236}">
                <a16:creationId xmlns:a16="http://schemas.microsoft.com/office/drawing/2014/main" id="{7B789745-496E-CB56-DFB7-1C94DD4507B3}"/>
              </a:ext>
            </a:extLst>
          </p:cNvPr>
          <p:cNvSpPr>
            <a:spLocks noGrp="1"/>
          </p:cNvSpPr>
          <p:nvPr>
            <p:ph type="body" sz="quarter" idx="10"/>
          </p:nvPr>
        </p:nvSpPr>
        <p:spPr/>
        <p:txBody>
          <a:bodyPr/>
          <a:lstStyle/>
          <a:p>
            <a:r>
              <a:rPr lang="en-US" dirty="0"/>
              <a:t>Specialized Assistants</a:t>
            </a:r>
          </a:p>
        </p:txBody>
      </p:sp>
      <p:sp>
        <p:nvSpPr>
          <p:cNvPr id="4" name="Text Placeholder 3">
            <a:extLst>
              <a:ext uri="{FF2B5EF4-FFF2-40B4-BE49-F238E27FC236}">
                <a16:creationId xmlns:a16="http://schemas.microsoft.com/office/drawing/2014/main" id="{79ED754A-1251-284F-D6C1-CF7866E1D8CF}"/>
              </a:ext>
            </a:extLst>
          </p:cNvPr>
          <p:cNvSpPr>
            <a:spLocks noGrp="1"/>
          </p:cNvSpPr>
          <p:nvPr>
            <p:ph type="body" sz="quarter" idx="11"/>
          </p:nvPr>
        </p:nvSpPr>
        <p:spPr/>
        <p:txBody>
          <a:bodyPr/>
          <a:lstStyle/>
          <a:p>
            <a:r>
              <a:rPr lang="en-US" b="1" i="1" dirty="0"/>
              <a:t>@workspace</a:t>
            </a:r>
            <a:r>
              <a:rPr lang="en-US" dirty="0"/>
              <a:t> - Answers about your entire codebase</a:t>
            </a:r>
          </a:p>
          <a:p>
            <a:pPr lvl="1"/>
            <a:r>
              <a:rPr lang="en-US" b="1" i="1" dirty="0"/>
              <a:t>"@workspace Where is the Task entity defined?"</a:t>
            </a:r>
            <a:endParaRPr lang="en-US" b="1" dirty="0"/>
          </a:p>
          <a:p>
            <a:pPr lvl="1"/>
            <a:r>
              <a:rPr lang="en-US" b="1" i="1" dirty="0"/>
              <a:t>"@workspace How is logging configured?"</a:t>
            </a:r>
            <a:endParaRPr lang="en-US" b="1" dirty="0"/>
          </a:p>
          <a:p>
            <a:r>
              <a:rPr lang="en-US" b="1" i="1" dirty="0"/>
              <a:t>@</a:t>
            </a:r>
            <a:r>
              <a:rPr lang="en-US" b="1" i="1" dirty="0" err="1"/>
              <a:t>vscode</a:t>
            </a:r>
            <a:r>
              <a:rPr lang="en-US" dirty="0"/>
              <a:t> - VS Code settings and commands</a:t>
            </a:r>
          </a:p>
          <a:p>
            <a:pPr lvl="1"/>
            <a:r>
              <a:rPr lang="en-US" b="1" i="1" dirty="0"/>
              <a:t>"@</a:t>
            </a:r>
            <a:r>
              <a:rPr lang="en-US" b="1" i="1" dirty="0" err="1"/>
              <a:t>vscode</a:t>
            </a:r>
            <a:r>
              <a:rPr lang="en-US" b="1" i="1" dirty="0"/>
              <a:t> How do I change theme?"</a:t>
            </a:r>
            <a:endParaRPr lang="en-US" b="1" dirty="0"/>
          </a:p>
          <a:p>
            <a:r>
              <a:rPr lang="en-US" b="1" i="1" dirty="0"/>
              <a:t>@terminal</a:t>
            </a:r>
            <a:r>
              <a:rPr lang="en-US" dirty="0"/>
              <a:t> - Terminal commands and shell help</a:t>
            </a:r>
          </a:p>
          <a:p>
            <a:pPr lvl="1"/>
            <a:r>
              <a:rPr lang="en-US" b="1" i="1" dirty="0"/>
              <a:t>"@terminal How do I run tests in watch mode?"</a:t>
            </a:r>
            <a:endParaRPr lang="en-US" b="1" dirty="0"/>
          </a:p>
          <a:p>
            <a:r>
              <a:rPr lang="en-US" b="1" dirty="0"/>
              <a:t>@azure</a:t>
            </a:r>
            <a:r>
              <a:rPr lang="en-US" dirty="0"/>
              <a:t> - Azure-specific guidance (if available)</a:t>
            </a:r>
          </a:p>
          <a:p>
            <a:endParaRPr lang="en-US" dirty="0"/>
          </a:p>
        </p:txBody>
      </p:sp>
    </p:spTree>
    <p:extLst>
      <p:ext uri="{BB962C8B-B14F-4D97-AF65-F5344CB8AC3E}">
        <p14:creationId xmlns:p14="http://schemas.microsoft.com/office/powerpoint/2010/main" val="34530678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48A5E-8400-835A-C024-872A06E79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3FD66-6A01-AB19-FAD7-2BDC46642364}"/>
              </a:ext>
            </a:extLst>
          </p:cNvPr>
          <p:cNvSpPr>
            <a:spLocks noGrp="1"/>
          </p:cNvSpPr>
          <p:nvPr>
            <p:ph type="title"/>
          </p:nvPr>
        </p:nvSpPr>
        <p:spPr/>
        <p:txBody>
          <a:bodyPr/>
          <a:lstStyle/>
          <a:p>
            <a:r>
              <a:rPr lang="en-US" dirty="0"/>
              <a:t>Context Variables</a:t>
            </a:r>
          </a:p>
        </p:txBody>
      </p:sp>
      <p:sp>
        <p:nvSpPr>
          <p:cNvPr id="3" name="Text Placeholder 2">
            <a:extLst>
              <a:ext uri="{FF2B5EF4-FFF2-40B4-BE49-F238E27FC236}">
                <a16:creationId xmlns:a16="http://schemas.microsoft.com/office/drawing/2014/main" id="{0DEBE45B-D57F-3A1D-CC26-891DC721D92C}"/>
              </a:ext>
            </a:extLst>
          </p:cNvPr>
          <p:cNvSpPr>
            <a:spLocks noGrp="1"/>
          </p:cNvSpPr>
          <p:nvPr>
            <p:ph type="body" sz="quarter" idx="10"/>
          </p:nvPr>
        </p:nvSpPr>
        <p:spPr/>
        <p:txBody>
          <a:bodyPr/>
          <a:lstStyle/>
          <a:p>
            <a:r>
              <a:rPr lang="en-US" dirty="0"/>
              <a:t>Provide specific context</a:t>
            </a:r>
          </a:p>
        </p:txBody>
      </p:sp>
      <p:sp>
        <p:nvSpPr>
          <p:cNvPr id="4" name="Text Placeholder 3">
            <a:extLst>
              <a:ext uri="{FF2B5EF4-FFF2-40B4-BE49-F238E27FC236}">
                <a16:creationId xmlns:a16="http://schemas.microsoft.com/office/drawing/2014/main" id="{C02B6FA1-57F0-1E1F-8DE1-1190213DF262}"/>
              </a:ext>
            </a:extLst>
          </p:cNvPr>
          <p:cNvSpPr>
            <a:spLocks noGrp="1"/>
          </p:cNvSpPr>
          <p:nvPr>
            <p:ph type="body" sz="quarter" idx="11"/>
          </p:nvPr>
        </p:nvSpPr>
        <p:spPr/>
        <p:txBody>
          <a:bodyPr/>
          <a:lstStyle/>
          <a:p>
            <a:r>
              <a:rPr lang="en-US" b="1" i="1" dirty="0"/>
              <a:t>#file</a:t>
            </a:r>
            <a:r>
              <a:rPr lang="en-US" dirty="0"/>
              <a:t> - Reference specific files</a:t>
            </a:r>
          </a:p>
          <a:p>
            <a:pPr lvl="1"/>
            <a:r>
              <a:rPr lang="en-US" b="1" i="1" dirty="0"/>
              <a:t>"Refactor #</a:t>
            </a:r>
            <a:r>
              <a:rPr lang="en-US" b="1" i="1" dirty="0" err="1"/>
              <a:t>file:TaskService.cs</a:t>
            </a:r>
            <a:r>
              <a:rPr lang="en-US" b="1" i="1" dirty="0"/>
              <a:t> to use dependency injection"</a:t>
            </a:r>
            <a:endParaRPr lang="en-US" b="1" dirty="0"/>
          </a:p>
          <a:p>
            <a:r>
              <a:rPr lang="en-US" b="1" i="1" dirty="0"/>
              <a:t>#selection</a:t>
            </a:r>
            <a:r>
              <a:rPr lang="en-US" dirty="0"/>
              <a:t> - Reference selected code</a:t>
            </a:r>
          </a:p>
          <a:p>
            <a:pPr lvl="1"/>
            <a:r>
              <a:rPr lang="en-US" b="1" i="1" dirty="0"/>
              <a:t>"Add unit tests for #selection"</a:t>
            </a:r>
            <a:endParaRPr lang="en-US" b="1" dirty="0"/>
          </a:p>
          <a:p>
            <a:r>
              <a:rPr lang="en-US" b="1" i="1" dirty="0"/>
              <a:t>#editor</a:t>
            </a:r>
            <a:r>
              <a:rPr lang="en-US" dirty="0"/>
              <a:t> - Current file context</a:t>
            </a:r>
          </a:p>
          <a:p>
            <a:r>
              <a:rPr lang="en-US" b="1" i="1" dirty="0"/>
              <a:t>#</a:t>
            </a:r>
            <a:r>
              <a:rPr lang="en-US" b="1" i="1" dirty="0" err="1"/>
              <a:t>terminalSelection</a:t>
            </a:r>
            <a:r>
              <a:rPr lang="en-US" dirty="0"/>
              <a:t> - Selected terminal output</a:t>
            </a:r>
          </a:p>
        </p:txBody>
      </p:sp>
    </p:spTree>
    <p:extLst>
      <p:ext uri="{BB962C8B-B14F-4D97-AF65-F5344CB8AC3E}">
        <p14:creationId xmlns:p14="http://schemas.microsoft.com/office/powerpoint/2010/main" val="37387049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B150-BAC3-E350-4376-60C9B55B8D11}"/>
              </a:ext>
            </a:extLst>
          </p:cNvPr>
          <p:cNvSpPr>
            <a:spLocks noGrp="1"/>
          </p:cNvSpPr>
          <p:nvPr>
            <p:ph type="title"/>
          </p:nvPr>
        </p:nvSpPr>
        <p:spPr/>
        <p:txBody>
          <a:bodyPr/>
          <a:lstStyle/>
          <a:p>
            <a:r>
              <a:rPr lang="en-US" dirty="0"/>
              <a:t>Slash Commands</a:t>
            </a:r>
          </a:p>
        </p:txBody>
      </p:sp>
      <p:sp>
        <p:nvSpPr>
          <p:cNvPr id="3" name="Text Placeholder 2">
            <a:extLst>
              <a:ext uri="{FF2B5EF4-FFF2-40B4-BE49-F238E27FC236}">
                <a16:creationId xmlns:a16="http://schemas.microsoft.com/office/drawing/2014/main" id="{564F3EFF-2858-E67B-CBEA-593FF663957D}"/>
              </a:ext>
            </a:extLst>
          </p:cNvPr>
          <p:cNvSpPr>
            <a:spLocks noGrp="1"/>
          </p:cNvSpPr>
          <p:nvPr>
            <p:ph type="body" sz="quarter" idx="10"/>
          </p:nvPr>
        </p:nvSpPr>
        <p:spPr/>
        <p:txBody>
          <a:bodyPr/>
          <a:lstStyle/>
          <a:p>
            <a:r>
              <a:rPr lang="en-US" dirty="0"/>
              <a:t>Shortcuts for common tasks</a:t>
            </a:r>
          </a:p>
        </p:txBody>
      </p:sp>
      <p:sp>
        <p:nvSpPr>
          <p:cNvPr id="4" name="Text Placeholder 3">
            <a:extLst>
              <a:ext uri="{FF2B5EF4-FFF2-40B4-BE49-F238E27FC236}">
                <a16:creationId xmlns:a16="http://schemas.microsoft.com/office/drawing/2014/main" id="{CAF4E954-F771-C8F7-FDFD-122168FC32D6}"/>
              </a:ext>
            </a:extLst>
          </p:cNvPr>
          <p:cNvSpPr>
            <a:spLocks noGrp="1"/>
          </p:cNvSpPr>
          <p:nvPr>
            <p:ph type="body" sz="quarter" idx="11"/>
          </p:nvPr>
        </p:nvSpPr>
        <p:spPr/>
        <p:txBody>
          <a:bodyPr/>
          <a:lstStyle/>
          <a:p>
            <a:r>
              <a:rPr lang="en-US" b="1" dirty="0"/>
              <a:t>/explain</a:t>
            </a:r>
            <a:r>
              <a:rPr lang="en-US" dirty="0"/>
              <a:t> - Understand code functionality</a:t>
            </a:r>
          </a:p>
          <a:p>
            <a:r>
              <a:rPr lang="en-US" b="1" dirty="0"/>
              <a:t>/fix</a:t>
            </a:r>
            <a:r>
              <a:rPr lang="en-US" dirty="0"/>
              <a:t> - Suggest fixes for errors or bugs</a:t>
            </a:r>
          </a:p>
          <a:p>
            <a:r>
              <a:rPr lang="en-US" b="1" dirty="0"/>
              <a:t>/tests</a:t>
            </a:r>
            <a:r>
              <a:rPr lang="en-US" dirty="0"/>
              <a:t> - Generate unit tests for selected code</a:t>
            </a:r>
          </a:p>
          <a:p>
            <a:r>
              <a:rPr lang="en-US" b="1" dirty="0"/>
              <a:t>/doc</a:t>
            </a:r>
            <a:r>
              <a:rPr lang="en-US" dirty="0"/>
              <a:t> - Create documentation comments</a:t>
            </a:r>
          </a:p>
          <a:p>
            <a:r>
              <a:rPr lang="en-US" b="1" dirty="0"/>
              <a:t>/refactor</a:t>
            </a:r>
            <a:r>
              <a:rPr lang="en-US" dirty="0"/>
              <a:t> - Improve code structure</a:t>
            </a:r>
          </a:p>
          <a:p>
            <a:r>
              <a:rPr lang="en-US" b="1" dirty="0"/>
              <a:t>/new</a:t>
            </a:r>
            <a:r>
              <a:rPr lang="en-US" dirty="0"/>
              <a:t> - Scaffold new files or projects</a:t>
            </a:r>
          </a:p>
          <a:p>
            <a:r>
              <a:rPr lang="en-US" b="1" dirty="0"/>
              <a:t>/clear</a:t>
            </a:r>
            <a:r>
              <a:rPr lang="en-US" dirty="0"/>
              <a:t> - Clear chat history</a:t>
            </a:r>
          </a:p>
          <a:p>
            <a:endParaRPr lang="en-US" dirty="0"/>
          </a:p>
        </p:txBody>
      </p:sp>
    </p:spTree>
    <p:extLst>
      <p:ext uri="{BB962C8B-B14F-4D97-AF65-F5344CB8AC3E}">
        <p14:creationId xmlns:p14="http://schemas.microsoft.com/office/powerpoint/2010/main" val="209285846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EFEB3F96-7BEF-AB87-E69B-0C4A5044D9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A31E7-0909-9681-2525-424CFAE1F693}"/>
              </a:ext>
            </a:extLst>
          </p:cNvPr>
          <p:cNvSpPr>
            <a:spLocks noGrp="1"/>
          </p:cNvSpPr>
          <p:nvPr>
            <p:ph type="title"/>
          </p:nvPr>
        </p:nvSpPr>
        <p:spPr>
          <a:xfrm>
            <a:off x="511277" y="490654"/>
            <a:ext cx="3884259" cy="5876692"/>
          </a:xfrm>
          <a:solidFill>
            <a:srgbClr val="FDB824"/>
          </a:solidFill>
        </p:spPr>
        <p:txBody>
          <a:bodyPr anchor="ctr"/>
          <a:lstStyle/>
          <a:p>
            <a:r>
              <a:rPr lang="en-US" dirty="0"/>
              <a:t>Let’s Talk about Modes</a:t>
            </a:r>
          </a:p>
        </p:txBody>
      </p:sp>
    </p:spTree>
    <p:extLst>
      <p:ext uri="{BB962C8B-B14F-4D97-AF65-F5344CB8AC3E}">
        <p14:creationId xmlns:p14="http://schemas.microsoft.com/office/powerpoint/2010/main" val="2850912652"/>
      </p:ext>
    </p:extLst>
  </p:cSld>
  <p:clrMapOvr>
    <a:masterClrMapping/>
  </p:clrMapOvr>
  <p:transition spd="slow">
    <p:push dir="u"/>
  </p:transition>
</p:sld>
</file>

<file path=ppt/theme/theme1.xml><?xml version="1.0" encoding="utf-8"?>
<a:theme xmlns:a="http://schemas.openxmlformats.org/drawingml/2006/main" name="Centric Purple-Gold Template">
  <a:themeElements>
    <a:clrScheme name="Custom 1">
      <a:dk1>
        <a:srgbClr val="232C3C"/>
      </a:dk1>
      <a:lt1>
        <a:srgbClr val="FFFFFF"/>
      </a:lt1>
      <a:dk2>
        <a:srgbClr val="404041"/>
      </a:dk2>
      <a:lt2>
        <a:srgbClr val="EBEBEB"/>
      </a:lt2>
      <a:accent1>
        <a:srgbClr val="2C1A5D"/>
      </a:accent1>
      <a:accent2>
        <a:srgbClr val="676869"/>
      </a:accent2>
      <a:accent3>
        <a:srgbClr val="FDB824"/>
      </a:accent3>
      <a:accent4>
        <a:srgbClr val="1F5D82"/>
      </a:accent4>
      <a:accent5>
        <a:srgbClr val="6CA7D0"/>
      </a:accent5>
      <a:accent6>
        <a:srgbClr val="2C83BB"/>
      </a:accent6>
      <a:hlink>
        <a:srgbClr val="1F5D82"/>
      </a:hlink>
      <a:folHlink>
        <a:srgbClr val="2C83B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Centric Slide Templates &amp; Design Tips Master Deck  -  Read-Only" id="{44E24DBA-3661-2C41-B2F3-06C3DBF2A29B}" vid="{DE4C0410-FC12-464F-95BA-7ECBBA68E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94FD8AEE7BAF469B35A7D444017B50" ma:contentTypeVersion="120" ma:contentTypeDescription="Create a new document." ma:contentTypeScope="" ma:versionID="d24a14cc998d18766ee9cfa5d581caef">
  <xsd:schema xmlns:xsd="http://www.w3.org/2001/XMLSchema" xmlns:xs="http://www.w3.org/2001/XMLSchema" xmlns:p="http://schemas.microsoft.com/office/2006/metadata/properties" xmlns:ns1="http://schemas.microsoft.com/sharepoint/v3" xmlns:ns2="53a1ec65-2886-4eac-a182-6e884946765d" xmlns:ns3="4192e28c-0db7-4fc6-822b-2c8b23888c95" targetNamespace="http://schemas.microsoft.com/office/2006/metadata/properties" ma:root="true" ma:fieldsID="ebf0cd86b7782bb83ef643d31229e446" ns1:_="" ns2:_="" ns3:_="">
    <xsd:import namespace="http://schemas.microsoft.com/sharepoint/v3"/>
    <xsd:import namespace="53a1ec65-2886-4eac-a182-6e884946765d"/>
    <xsd:import namespace="4192e28c-0db7-4fc6-822b-2c8b23888c95"/>
    <xsd:element name="properties">
      <xsd:complexType>
        <xsd:sequence>
          <xsd:element name="documentManagement">
            <xsd:complexType>
              <xsd:all>
                <xsd:element ref="ns2:Doc_x0020_Category" minOccurs="0"/>
                <xsd:element ref="ns3:Doc_x0020_Type"/>
                <xsd:element ref="ns3:Template" minOccurs="0"/>
                <xsd:element ref="ns3:Contact" minOccurs="0"/>
                <xsd:element ref="ns2:Description0" minOccurs="0"/>
                <xsd:element ref="ns3:Type_x0020_of_x0020_Work" minOccurs="0"/>
                <xsd:element ref="ns2:Project_x0020_Name" minOccurs="0"/>
                <xsd:element ref="ns2:Project_x0020_Won" minOccurs="0"/>
                <xsd:element ref="ns3:Date_x0020_work_x0020_performed" minOccurs="0"/>
                <xsd:element ref="ns2:Revenue" minOccurs="0"/>
                <xsd:element ref="ns3:Client_x0020_Name_x002f_Logo_x0020_Use" minOccurs="0"/>
                <xsd:element ref="ns3:Internal_x0020_Use_x0020_Only" minOccurs="0"/>
                <xsd:element ref="ns2:On_x0020_Website" minOccurs="0"/>
                <xsd:element ref="ns2:Proposal_x0020_Type" minOccurs="0"/>
                <xsd:element ref="ns3:Archive" minOccurs="0"/>
                <xsd:element ref="ns3:Date_x0020_Last_x0020_Reviewed" minOccurs="0"/>
                <xsd:element ref="ns2:AverageRating" minOccurs="0"/>
                <xsd:element ref="ns2:RatingCount" minOccurs="0"/>
                <xsd:element ref="ns2:LikesCount" minOccurs="0"/>
                <xsd:element ref="ns2:Notes1" minOccurs="0"/>
                <xsd:element ref="ns3:Sub_x0020_Doc_x0020_Type" minOccurs="0"/>
                <xsd:element ref="ns2:MediaServiceFastMetadata" minOccurs="0"/>
                <xsd:element ref="ns1:RatedBy" minOccurs="0"/>
                <xsd:element ref="ns1:Ratings" minOccurs="0"/>
                <xsd:element ref="ns1:LikedBy"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d9cfbeafea54992b73a321cc8a8e74f" minOccurs="0"/>
                <xsd:element ref="ns3:TaxCatchAll" minOccurs="0"/>
                <xsd:element ref="ns2:h6db9ed0e21c49ba819a0b8fb1c6bc65" minOccurs="0"/>
                <xsd:element ref="ns2:e66cca99996a4fc0b280cc25779169a7" minOccurs="0"/>
                <xsd:element ref="ns2:jcd5a4c17b1c4bebbe431bd583061bbf" minOccurs="0"/>
                <xsd:element ref="ns3:SharedWithUsers" minOccurs="0"/>
                <xsd:element ref="ns3:SharedWithDetails" minOccurs="0"/>
                <xsd:element ref="ns2:MediaServiceMetadata" minOccurs="0"/>
                <xsd:element ref="ns2:MediaServiceDateTaken" minOccurs="0"/>
                <xsd:element ref="ns2:MediaLengthInSeconds" minOccurs="0"/>
                <xsd:element ref="ns2:MediaServiceLocation" minOccurs="0"/>
                <xsd:element ref="ns2:lcf76f155ced4ddcb4097134ff3c332f"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dBy" ma:index="3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3a1ec65-2886-4eac-a182-6e884946765d" elementFormDefault="qualified">
    <xsd:import namespace="http://schemas.microsoft.com/office/2006/documentManagement/types"/>
    <xsd:import namespace="http://schemas.microsoft.com/office/infopath/2007/PartnerControls"/>
    <xsd:element name="Doc_x0020_Category" ma:index="1" nillable="true" ma:displayName="Doc Category" ma:format="Dropdown" ma:indexed="true" ma:internalName="Doc_x0020_Category">
      <xsd:simpleType>
        <xsd:restriction base="dms:Choice">
          <xsd:enumeration value="Account Management"/>
          <xsd:enumeration value="Branding"/>
          <xsd:enumeration value="Business Development"/>
          <xsd:enumeration value="Corporate"/>
          <xsd:enumeration value="Delivery Artifact"/>
          <xsd:enumeration value="Industry Research"/>
          <xsd:enumeration value="Marketing"/>
        </xsd:restriction>
      </xsd:simpleType>
    </xsd:element>
    <xsd:element name="Description0" ma:index="9" nillable="true" ma:displayName="Description" ma:internalName="Description0" ma:readOnly="false">
      <xsd:simpleType>
        <xsd:restriction base="dms:Note">
          <xsd:maxLength value="255"/>
        </xsd:restriction>
      </xsd:simpleType>
    </xsd:element>
    <xsd:element name="Project_x0020_Name" ma:index="11" nillable="true" ma:displayName="Project Name" ma:internalName="Project_x0020_Name" ma:readOnly="false">
      <xsd:simpleType>
        <xsd:restriction base="dms:Text">
          <xsd:maxLength value="255"/>
        </xsd:restriction>
      </xsd:simpleType>
    </xsd:element>
    <xsd:element name="Project_x0020_Won" ma:index="12" nillable="true" ma:displayName="Project Won" ma:format="Dropdown" ma:internalName="Project_x0020_Won">
      <xsd:simpleType>
        <xsd:restriction base="dms:Choice">
          <xsd:enumeration value="Yes"/>
          <xsd:enumeration value="No"/>
          <xsd:enumeration value="Pending"/>
          <xsd:enumeration value="N/A"/>
        </xsd:restriction>
      </xsd:simpleType>
    </xsd:element>
    <xsd:element name="Revenue" ma:index="14" nillable="true" ma:displayName="Revenue" ma:indexed="true" ma:LCID="1033" ma:internalName="Revenue" ma:readOnly="false">
      <xsd:simpleType>
        <xsd:restriction base="dms:Currency"/>
      </xsd:simpleType>
    </xsd:element>
    <xsd:element name="On_x0020_Website" ma:index="17" nillable="true" ma:displayName="On Website" ma:format="Dropdown" ma:internalName="On_x0020_Website">
      <xsd:simpleType>
        <xsd:restriction base="dms:Choice">
          <xsd:enumeration value="Yes"/>
          <xsd:enumeration value="No"/>
          <xsd:enumeration value="N/A"/>
        </xsd:restriction>
      </xsd:simpleType>
    </xsd:element>
    <xsd:element name="Proposal_x0020_Type" ma:index="18" nillable="true" ma:displayName="Proposal Type" ma:format="Dropdown" ma:internalName="Proposal_x0020_Type" ma:readOnly="false">
      <xsd:simpleType>
        <xsd:restriction base="dms:Choice">
          <xsd:enumeration value="RFP"/>
          <xsd:enumeration value="RFQ"/>
          <xsd:enumeration value="RFI"/>
          <xsd:enumeration value="N/A"/>
        </xsd:restriction>
      </xsd:simpleType>
    </xsd:element>
    <xsd:element name="AverageRating" ma:index="21" nillable="true" ma:displayName="Rating (0-5)" ma:decimals="2" ma:description="Average value of all the ratings that have been submitted" ma:internalName="AverageRating" ma:readOnly="false" ma:percentage="FALSE">
      <xsd:simpleType>
        <xsd:restriction base="dms:Number"/>
      </xsd:simpleType>
    </xsd:element>
    <xsd:element name="RatingCount" ma:index="22" nillable="true" ma:displayName="Number of Ratings" ma:decimals="0" ma:description="Number of ratings submitted" ma:internalName="RatingCount" ma:readOnly="false" ma:percentage="FALSE">
      <xsd:simpleType>
        <xsd:restriction base="dms:Number"/>
      </xsd:simpleType>
    </xsd:element>
    <xsd:element name="LikesCount" ma:index="23" nillable="true" ma:displayName="Like" ma:internalName="LikesCount" ma:readOnly="false">
      <xsd:simpleType>
        <xsd:restriction base="dms:Unknown"/>
      </xsd:simpleType>
    </xsd:element>
    <xsd:element name="Notes1" ma:index="24" nillable="true" ma:displayName="Notes" ma:internalName="Notes0" ma:readOnly="false">
      <xsd:simpleType>
        <xsd:restriction base="dms:Note">
          <xsd:maxLength value="255"/>
        </xsd:restriction>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md9cfbeafea54992b73a321cc8a8e74f" ma:index="42" ma:taxonomy="true" ma:internalName="md9cfbeafea54992b73a321cc8a8e74f" ma:taxonomyFieldName="BU_x002d_M" ma:displayName="Business Unit" ma:default="" ma:fieldId="{6d9cfbea-fea5-4992-b73a-321cc8a8e74f}" ma:sspId="75c6dcfc-e893-44e2-9c09-b060e3e0da96" ma:termSetId="8f39639b-e973-4bc2-a268-bf6dd6b57822" ma:anchorId="00000000-0000-0000-0000-000000000000" ma:open="false" ma:isKeyword="false">
      <xsd:complexType>
        <xsd:sequence>
          <xsd:element ref="pc:Terms" minOccurs="0" maxOccurs="1"/>
        </xsd:sequence>
      </xsd:complexType>
    </xsd:element>
    <xsd:element name="h6db9ed0e21c49ba819a0b8fb1c6bc65" ma:index="44" ma:taxonomy="true" ma:internalName="h6db9ed0e21c49ba819a0b8fb1c6bc65" ma:taxonomyFieldName="SO_x002d_M" ma:displayName="Service Offerings" ma:default="" ma:fieldId="{16db9ed0-e21c-49ba-819a-0b8fb1c6bc65}" ma:taxonomyMulti="true" ma:sspId="75c6dcfc-e893-44e2-9c09-b060e3e0da96" ma:termSetId="6932df23-45a7-4481-ac26-6ffb6899dd16" ma:anchorId="00000000-0000-0000-0000-000000000000" ma:open="false" ma:isKeyword="false">
      <xsd:complexType>
        <xsd:sequence>
          <xsd:element ref="pc:Terms" minOccurs="0" maxOccurs="1"/>
        </xsd:sequence>
      </xsd:complexType>
    </xsd:element>
    <xsd:element name="e66cca99996a4fc0b280cc25779169a7" ma:index="45" ma:taxonomy="true" ma:internalName="e66cca99996a4fc0b280cc25779169a7" ma:taxonomyFieldName="IV_x002d_M" ma:displayName="Industry Vertical" ma:default="" ma:fieldId="{e66cca99-996a-4fc0-b280-cc25779169a7}" ma:sspId="75c6dcfc-e893-44e2-9c09-b060e3e0da96" ma:termSetId="71b0f7e7-2a78-49da-9e3b-273ce14198b8" ma:anchorId="00000000-0000-0000-0000-000000000000" ma:open="false" ma:isKeyword="false">
      <xsd:complexType>
        <xsd:sequence>
          <xsd:element ref="pc:Terms" minOccurs="0" maxOccurs="1"/>
        </xsd:sequence>
      </xsd:complexType>
    </xsd:element>
    <xsd:element name="jcd5a4c17b1c4bebbe431bd583061bbf" ma:index="47" nillable="true" ma:taxonomy="true" ma:internalName="jcd5a4c17b1c4bebbe431bd583061bbf" ma:taxonomyFieldName="Client_x002d_M" ma:displayName="Client" ma:default="" ma:fieldId="{3cd5a4c1-7b1c-4beb-be43-1bd583061bbf}" ma:sspId="75c6dcfc-e893-44e2-9c09-b060e3e0da96" ma:termSetId="77607808-16d8-4727-8084-d516bd58e178" ma:anchorId="00000000-0000-0000-0000-000000000000" ma:open="false" ma:isKeyword="false">
      <xsd:complexType>
        <xsd:sequence>
          <xsd:element ref="pc:Terms" minOccurs="0" maxOccurs="1"/>
        </xsd:sequence>
      </xsd:complexType>
    </xsd:element>
    <xsd:element name="MediaServiceMetadata" ma:index="50" nillable="true" ma:displayName="MediaServiceMetadata" ma:hidden="true" ma:internalName="MediaServiceMetadata" ma:readOnly="true">
      <xsd:simpleType>
        <xsd:restriction base="dms:Note"/>
      </xsd:simpleType>
    </xsd:element>
    <xsd:element name="MediaServiceDateTaken" ma:index="51" nillable="true" ma:displayName="MediaServiceDateTaken" ma:hidden="true" ma:internalName="MediaServiceDateTaken" ma:readOnly="true">
      <xsd:simpleType>
        <xsd:restriction base="dms:Text"/>
      </xsd:simpleType>
    </xsd:element>
    <xsd:element name="MediaLengthInSeconds" ma:index="52" nillable="true" ma:displayName="Length (seconds)" ma:internalName="MediaLengthInSeconds" ma:readOnly="true">
      <xsd:simpleType>
        <xsd:restriction base="dms:Unknown"/>
      </xsd:simpleType>
    </xsd:element>
    <xsd:element name="MediaServiceLocation" ma:index="53" nillable="true" ma:displayName="Location" ma:internalName="MediaServiceLocation" ma:readOnly="true">
      <xsd:simpleType>
        <xsd:restriction base="dms:Text"/>
      </xsd:simpleType>
    </xsd:element>
    <xsd:element name="lcf76f155ced4ddcb4097134ff3c332f" ma:index="55" nillable="true" ma:taxonomy="true" ma:internalName="lcf76f155ced4ddcb4097134ff3c332f" ma:taxonomyFieldName="MediaServiceImageTags" ma:displayName="Image Tags" ma:readOnly="false" ma:fieldId="{5cf76f15-5ced-4ddc-b409-7134ff3c332f}" ma:taxonomyMulti="true" ma:sspId="75c6dcfc-e893-44e2-9c09-b060e3e0da9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56" nillable="true" ma:displayName="MediaServiceObjectDetectorVersions" ma:hidden="true" ma:indexed="true" ma:internalName="MediaServiceObjectDetectorVersions" ma:readOnly="true">
      <xsd:simpleType>
        <xsd:restriction base="dms:Text"/>
      </xsd:simpleType>
    </xsd:element>
    <xsd:element name="MediaServiceSearchProperties" ma:index="57" nillable="true" ma:displayName="MediaServiceSearchProperties" ma:hidden="true" ma:internalName="MediaServiceSearchProperties" ma:readOnly="true">
      <xsd:simpleType>
        <xsd:restriction base="dms:Note"/>
      </xsd:simpleType>
    </xsd:element>
    <xsd:element name="MediaServiceBillingMetadata" ma:index="5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92e28c-0db7-4fc6-822b-2c8b23888c95" elementFormDefault="qualified">
    <xsd:import namespace="http://schemas.microsoft.com/office/2006/documentManagement/types"/>
    <xsd:import namespace="http://schemas.microsoft.com/office/infopath/2007/PartnerControls"/>
    <xsd:element name="Doc_x0020_Type" ma:index="2" ma:displayName="Doc Type" ma:format="Dropdown" ma:indexed="true" ma:internalName="Doc_x0020_Type" ma:readOnly="false">
      <xsd:simpleType>
        <xsd:restriction base="dms:Choice">
          <xsd:enumeration value="BD Assets"/>
          <xsd:enumeration value="Blog Post"/>
          <xsd:enumeration value="Brand Guidelines"/>
          <xsd:enumeration value="Case Studies"/>
          <xsd:enumeration value="Certificate of Insurance"/>
          <xsd:enumeration value="Client Engagement Artifacts"/>
          <xsd:enumeration value="Client Intro Deck"/>
          <xsd:enumeration value="Client Stories"/>
          <xsd:enumeration value="Delivery Excellence Template"/>
          <xsd:enumeration value="Editable SOW"/>
          <xsd:enumeration value="Fonts"/>
          <xsd:enumeration value="Gartner"/>
          <xsd:enumeration value="IT Policies"/>
          <xsd:enumeration value="IT Support Artifacts"/>
          <xsd:enumeration value="Leadership Profiles"/>
          <xsd:enumeration value="Legal Templates"/>
          <xsd:enumeration value="Logo"/>
          <xsd:enumeration value="Marketing Templates"/>
          <xsd:enumeration value="Marketing Collateral"/>
          <xsd:enumeration value="Marketing Resources"/>
          <xsd:enumeration value="One Pager"/>
          <xsd:enumeration value="One Pager Questionnaire"/>
          <xsd:enumeration value="Partnership Resources"/>
          <xsd:enumeration value="Proposals"/>
          <xsd:enumeration value="Resumes"/>
          <xsd:enumeration value="Role Resources"/>
          <xsd:enumeration value="Sales Guide"/>
        </xsd:restriction>
      </xsd:simpleType>
    </xsd:element>
    <xsd:element name="Template" ma:index="3" nillable="true" ma:displayName="Template" ma:default="0" ma:indexed="true" ma:internalName="Template" ma:readOnly="false">
      <xsd:simpleType>
        <xsd:restriction base="dms:Boolean"/>
      </xsd:simpleType>
    </xsd:element>
    <xsd:element name="Contact" ma:index="8" nillable="true" ma:displayName="Centric Contact" ma:list="UserInfo" ma:SharePointGroup="0" ma:internalName="Contact"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ype_x0020_of_x0020_Work" ma:index="10" nillable="true" ma:displayName="Type of Work" ma:internalName="Type_x0020_of_x0020_Work" ma:readOnly="false">
      <xsd:simpleType>
        <xsd:restriction base="dms:Text">
          <xsd:maxLength value="255"/>
        </xsd:restriction>
      </xsd:simpleType>
    </xsd:element>
    <xsd:element name="Date_x0020_work_x0020_performed" ma:index="13" nillable="true" ma:displayName="Date work performed" ma:format="DateOnly" ma:indexed="true" ma:internalName="Date_x0020_work_x0020_performed" ma:readOnly="false">
      <xsd:simpleType>
        <xsd:restriction base="dms:DateTime"/>
      </xsd:simpleType>
    </xsd:element>
    <xsd:element name="Client_x0020_Name_x002f_Logo_x0020_Use" ma:index="15" nillable="true" ma:displayName="Client Name/Logo Use" ma:format="Dropdown" ma:indexed="true" ma:internalName="Client_x0020_Name_x002F_Logo_x0020_Use">
      <xsd:simpleType>
        <xsd:restriction base="dms:Choice">
          <xsd:enumeration value="Yes"/>
          <xsd:enumeration value="No"/>
          <xsd:enumeration value="N/A"/>
        </xsd:restriction>
      </xsd:simpleType>
    </xsd:element>
    <xsd:element name="Internal_x0020_Use_x0020_Only" ma:index="16" nillable="true" ma:displayName="Internal Use Only" ma:format="Dropdown" ma:internalName="Internal_x0020_Use_x0020_Only">
      <xsd:simpleType>
        <xsd:restriction base="dms:Choice">
          <xsd:enumeration value="Yes"/>
          <xsd:enumeration value="No"/>
          <xsd:enumeration value="Special Instruction"/>
          <xsd:enumeration value="N/A"/>
        </xsd:restriction>
      </xsd:simpleType>
    </xsd:element>
    <xsd:element name="Archive" ma:index="19" nillable="true" ma:displayName="Archive" ma:default="0" ma:internalName="Archive" ma:readOnly="false">
      <xsd:simpleType>
        <xsd:restriction base="dms:Boolean"/>
      </xsd:simpleType>
    </xsd:element>
    <xsd:element name="Date_x0020_Last_x0020_Reviewed" ma:index="20" nillable="true" ma:displayName="Date Last Reviewed" ma:format="DateOnly" ma:indexed="true" ma:internalName="Date_x0020_Last_x0020_Reviewed" ma:readOnly="false">
      <xsd:simpleType>
        <xsd:restriction base="dms:DateTime"/>
      </xsd:simpleType>
    </xsd:element>
    <xsd:element name="Sub_x0020_Doc_x0020_Type" ma:index="25" nillable="true" ma:displayName="Sub Doc Type" ma:internalName="Sub_x0020_Doc_x0020_Type" ma:readOnly="false">
      <xsd:simpleType>
        <xsd:restriction base="dms:Text">
          <xsd:maxLength value="255"/>
        </xsd:restriction>
      </xsd:simpleType>
    </xsd:element>
    <xsd:element name="TaxCatchAll" ma:index="43" nillable="true" ma:displayName="Taxonomy Catch All Column" ma:hidden="true" ma:list="{e3d59340-6dea-49d3-ab19-bddb8f72ec43}" ma:internalName="TaxCatchAll" ma:showField="CatchAllData" ma:web="4192e28c-0db7-4fc6-822b-2c8b23888c95">
      <xsd:complexType>
        <xsd:complexContent>
          <xsd:extension base="dms:MultiChoiceLookup">
            <xsd:sequence>
              <xsd:element name="Value" type="dms:Lookup" maxOccurs="unbounded" minOccurs="0" nillable="true"/>
            </xsd:sequence>
          </xsd:extension>
        </xsd:complexContent>
      </xsd:complexType>
    </xsd:element>
    <xsd:element name="SharedWithUsers" ma:index="4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2" ma:displayName="Content Type"/>
        <xsd:element ref="dc:title" minOccurs="0" maxOccurs="1" ma:index="2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192e28c-0db7-4fc6-822b-2c8b23888c95">
      <Value>5</Value>
      <Value>11</Value>
      <Value>9</Value>
    </TaxCatchAll>
    <lcf76f155ced4ddcb4097134ff3c332f xmlns="53a1ec65-2886-4eac-a182-6e884946765d">
      <Terms xmlns="http://schemas.microsoft.com/office/infopath/2007/PartnerControls"/>
    </lcf76f155ced4ddcb4097134ff3c332f>
    <Project_x0020_Won xmlns="53a1ec65-2886-4eac-a182-6e884946765d" xsi:nil="true"/>
    <RatingCount xmlns="53a1ec65-2886-4eac-a182-6e884946765d" xsi:nil="true"/>
    <Date_x0020_work_x0020_performed xmlns="4192e28c-0db7-4fc6-822b-2c8b23888c95" xsi:nil="true"/>
    <Notes1 xmlns="53a1ec65-2886-4eac-a182-6e884946765d">&lt;div class="ExternalClass33D9A4C2357C4DBFB0BE495500CD7EFE"&gt;This deck serves as both a visual guide and a tool to help you streamline and simplify the process of creating presentations. Updated 8/4/2023.&lt;/div&gt;</Notes1>
    <Sub_x0020_Doc_x0020_Type xmlns="4192e28c-0db7-4fc6-822b-2c8b23888c95" xsi:nil="true"/>
    <On_x0020_Website xmlns="53a1ec65-2886-4eac-a182-6e884946765d" xsi:nil="true"/>
    <Proposal_x0020_Type xmlns="53a1ec65-2886-4eac-a182-6e884946765d" xsi:nil="true"/>
    <e66cca99996a4fc0b280cc25779169a7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6c3b1bc7-8281-4584-84f1-349a5e70d1c1</TermId>
        </TermInfo>
      </Terms>
    </e66cca99996a4fc0b280cc25779169a7>
    <jcd5a4c17b1c4bebbe431bd583061bbf xmlns="53a1ec65-2886-4eac-a182-6e884946765d">
      <Terms xmlns="http://schemas.microsoft.com/office/infopath/2007/PartnerControls"/>
    </jcd5a4c17b1c4bebbe431bd583061bbf>
    <Type_x0020_of_x0020_Work xmlns="4192e28c-0db7-4fc6-822b-2c8b23888c95" xsi:nil="true"/>
    <Ratings xmlns="http://schemas.microsoft.com/sharepoint/v3" xsi:nil="true"/>
    <Internal_x0020_Use_x0020_Only xmlns="4192e28c-0db7-4fc6-822b-2c8b23888c95" xsi:nil="true"/>
    <Archive xmlns="4192e28c-0db7-4fc6-822b-2c8b23888c95">false</Archive>
    <LikesCount xmlns="53a1ec65-2886-4eac-a182-6e884946765d" xsi:nil="true"/>
    <md9cfbeafea54992b73a321cc8a8e74f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c93c7d33-27da-4554-ada2-4221bcedd5b0</TermId>
        </TermInfo>
      </Terms>
    </md9cfbeafea54992b73a321cc8a8e74f>
    <LikedBy xmlns="http://schemas.microsoft.com/sharepoint/v3">
      <UserInfo>
        <DisplayName/>
        <AccountId xsi:nil="true"/>
        <AccountType/>
      </UserInfo>
    </LikedBy>
    <Description0 xmlns="53a1ec65-2886-4eac-a182-6e884946765d">This deck serves as both a visual guide and a tool to help you streamline and simplify the process of creating presentations. Updated 8/4/2023.</Description0>
    <Doc_x0020_Type xmlns="4192e28c-0db7-4fc6-822b-2c8b23888c95">Marketing Templates</Doc_x0020_Type>
    <Revenue xmlns="53a1ec65-2886-4eac-a182-6e884946765d" xsi:nil="true"/>
    <AverageRating xmlns="53a1ec65-2886-4eac-a182-6e884946765d" xsi:nil="true"/>
    <h6db9ed0e21c49ba819a0b8fb1c6bc65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12470895-408e-48c8-8c94-97dea53b8147</TermId>
        </TermInfo>
      </Terms>
    </h6db9ed0e21c49ba819a0b8fb1c6bc65>
    <Template xmlns="4192e28c-0db7-4fc6-822b-2c8b23888c95">true</Template>
    <Doc_x0020_Category xmlns="53a1ec65-2886-4eac-a182-6e884946765d">Marketing Collateral</Doc_x0020_Category>
    <Project_x0020_Name xmlns="53a1ec65-2886-4eac-a182-6e884946765d" xsi:nil="true"/>
    <Client_x0020_Name_x002f_Logo_x0020_Use xmlns="4192e28c-0db7-4fc6-822b-2c8b23888c95" xsi:nil="true"/>
    <Date_x0020_Last_x0020_Reviewed xmlns="4192e28c-0db7-4fc6-822b-2c8b23888c95" xsi:nil="true"/>
    <Contact xmlns="4192e28c-0db7-4fc6-822b-2c8b23888c95">
      <UserInfo>
        <DisplayName>Julie Cornoni</DisplayName>
        <AccountId>2663</AccountId>
        <AccountType/>
      </UserInfo>
    </Contact>
    <RatedBy xmlns="http://schemas.microsoft.com/sharepoint/v3">
      <UserInfo>
        <DisplayName/>
        <AccountId xsi:nil="true"/>
        <AccountType/>
      </UserInfo>
    </RatedBy>
    <SharedWithUsers xmlns="4192e28c-0db7-4fc6-822b-2c8b23888c95">
      <UserInfo>
        <DisplayName>Heath Salva</DisplayName>
        <AccountId>1808</AccountId>
        <AccountType/>
      </UserInfo>
      <UserInfo>
        <DisplayName>Zi Liang</DisplayName>
        <AccountId>2701</AccountId>
        <AccountType/>
      </UserInfo>
      <UserInfo>
        <DisplayName>Anthony Saum</DisplayName>
        <AccountId>3126</AccountId>
        <AccountType/>
      </UserInfo>
    </SharedWithUsers>
  </documentManagement>
</p:properties>
</file>

<file path=customXml/itemProps1.xml><?xml version="1.0" encoding="utf-8"?>
<ds:datastoreItem xmlns:ds="http://schemas.openxmlformats.org/officeDocument/2006/customXml" ds:itemID="{14A2EE8A-07BD-4C48-A2DA-03E59C985724}">
  <ds:schemaRefs>
    <ds:schemaRef ds:uri="4192e28c-0db7-4fc6-822b-2c8b23888c95"/>
    <ds:schemaRef ds:uri="53a1ec65-2886-4eac-a182-6e88494676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173D2C5-1ED7-4E88-A485-269A9EB7EEF4}">
  <ds:schemaRefs>
    <ds:schemaRef ds:uri="http://schemas.microsoft.com/sharepoint/v3/contenttype/forms"/>
  </ds:schemaRefs>
</ds:datastoreItem>
</file>

<file path=customXml/itemProps3.xml><?xml version="1.0" encoding="utf-8"?>
<ds:datastoreItem xmlns:ds="http://schemas.openxmlformats.org/officeDocument/2006/customXml" ds:itemID="{764C81E8-6FC4-4AED-9D4E-8383E39B0EDD}">
  <ds:schemaRefs>
    <ds:schemaRef ds:uri="http://www.w3.org/XML/1998/namespace"/>
    <ds:schemaRef ds:uri="http://schemas.microsoft.com/office/2006/metadata/properties"/>
    <ds:schemaRef ds:uri="http://schemas.microsoft.com/office/2006/documentManagement/types"/>
    <ds:schemaRef ds:uri="http://purl.org/dc/elements/1.1/"/>
    <ds:schemaRef ds:uri="53a1ec65-2886-4eac-a182-6e884946765d"/>
    <ds:schemaRef ds:uri="http://purl.org/dc/terms/"/>
    <ds:schemaRef ds:uri="http://purl.org/dc/dcmitype/"/>
    <ds:schemaRef ds:uri="http://schemas.openxmlformats.org/package/2006/metadata/core-properties"/>
    <ds:schemaRef ds:uri="http://schemas.microsoft.com/office/infopath/2007/PartnerControls"/>
    <ds:schemaRef ds:uri="4192e28c-0db7-4fc6-822b-2c8b23888c95"/>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1373</TotalTime>
  <Words>1381</Words>
  <Application>Microsoft Macintosh PowerPoint</Application>
  <PresentationFormat>Widescreen</PresentationFormat>
  <Paragraphs>247</Paragraphs>
  <Slides>35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Regular</vt:lpstr>
      <vt:lpstr>Calibri</vt:lpstr>
      <vt:lpstr>Muli</vt:lpstr>
      <vt:lpstr>Muli ExtraLight</vt:lpstr>
      <vt:lpstr>Muli Light</vt:lpstr>
      <vt:lpstr>Open Sans</vt:lpstr>
      <vt:lpstr>Centric Purple-Gold Template</vt:lpstr>
      <vt:lpstr>Using AI for Application Development with GitHub Copilot (.NET Edition)</vt:lpstr>
      <vt:lpstr>Table of contents </vt:lpstr>
      <vt:lpstr>BEFORE YOU  GET STARTED</vt:lpstr>
      <vt:lpstr>Setup &amp; Kickoff</vt:lpstr>
      <vt:lpstr>How Copilot  Thinks</vt:lpstr>
      <vt:lpstr>Chat Participants </vt:lpstr>
      <vt:lpstr>Context Variables</vt:lpstr>
      <vt:lpstr>Slash Commands</vt:lpstr>
      <vt:lpstr>Let’s Talk about Modes</vt:lpstr>
      <vt:lpstr>Copilot Capabilities</vt:lpstr>
      <vt:lpstr>Copilot Capabilities</vt:lpstr>
      <vt:lpstr>Copilot Capabilities</vt:lpstr>
      <vt:lpstr>Copilot Capabilities</vt:lpstr>
      <vt:lpstr>Copilot Capabilities</vt:lpstr>
      <vt:lpstr>Copilot Capabilities</vt:lpstr>
      <vt:lpstr>PowerPoint Presentation</vt:lpstr>
      <vt:lpstr>PowerPoint Presentation</vt:lpstr>
      <vt:lpstr>AI and TDD</vt:lpstr>
      <vt:lpstr>TDD Matters even with AI</vt:lpstr>
      <vt:lpstr>TDD Matters even with AI</vt:lpstr>
      <vt:lpstr>Lab 1 – Test-Driven Development</vt:lpstr>
      <vt:lpstr>From Prompt to Product Backlog</vt:lpstr>
      <vt:lpstr>Lab 2 – Requirements -&gt; Backlog -&gt; Code</vt:lpstr>
      <vt:lpstr>AI as a Quality Partner</vt:lpstr>
      <vt:lpstr>AI as a Refactoring Partner</vt:lpstr>
      <vt:lpstr>Lab 3 – Generation &amp; Refactoring</vt:lpstr>
      <vt:lpstr>AI as a Refactoring Partner</vt:lpstr>
      <vt:lpstr>Quality isn’t just passing tests — it’s tests, docs, and traceability.</vt:lpstr>
      <vt:lpstr>Key Ideas</vt:lpstr>
      <vt:lpstr>Key Ideas</vt:lpstr>
      <vt:lpstr>Lab 4 – Testing, Documentation &amp; Workflow</vt:lpstr>
      <vt:lpstr>Wrap-Up &amp; Discussion</vt:lpstr>
      <vt:lpstr>Where it works best</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Shawn Wallace</dc:creator>
  <cp:lastModifiedBy>Shawn Wallace</cp:lastModifiedBy>
  <cp:revision>18</cp:revision>
  <dcterms:created xsi:type="dcterms:W3CDTF">2025-10-28T19:38:31Z</dcterms:created>
  <dcterms:modified xsi:type="dcterms:W3CDTF">2025-11-03T17:12:30Z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0x0101008194FD8AEE7BAF469B35A7D444017B50</vt:lpwstr>
  </property>
  <property fmtid="{D5CDD505-2E9C-101B-9397-08002B2CF9AE}" pid="3" name="MediaServiceImageTags">
    <vt:lpwstr/>
  </property>
  <property fmtid="{D5CDD505-2E9C-101B-9397-08002B2CF9AE}" pid="4" name="BU-M">
    <vt:lpwstr>9;#N/A|c93c7d33-27da-4554-ada2-4221bcedd5b0</vt:lpwstr>
  </property>
  <property fmtid="{D5CDD505-2E9C-101B-9397-08002B2CF9AE}" pid="5" name="SO-M">
    <vt:lpwstr>5;#N/A|12470895-408e-48c8-8c94-97dea53b8147</vt:lpwstr>
  </property>
  <property fmtid="{D5CDD505-2E9C-101B-9397-08002B2CF9AE}" pid="6" name="Client-M">
    <vt:lpwstr/>
  </property>
  <property fmtid="{D5CDD505-2E9C-101B-9397-08002B2CF9AE}" pid="7" name="IV-M">
    <vt:lpwstr>11;#N/A|6c3b1bc7-8281-4584-84f1-349a5e70d1c1</vt:lpwstr>
  </property>
  <property fmtid="{D5CDD505-2E9C-101B-9397-08002B2CF9AE}" pid="8" name="BU_x002d_M">
    <vt:lpwstr>9;#N/A|c93c7d33-27da-4554-ada2-4221bcedd5b0</vt:lpwstr>
  </property>
  <property fmtid="{D5CDD505-2E9C-101B-9397-08002B2CF9AE}" pid="9" name="IV_x002d_M">
    <vt:lpwstr>11;#N/A|6c3b1bc7-8281-4584-84f1-349a5e70d1c1</vt:lpwstr>
  </property>
  <property fmtid="{D5CDD505-2E9C-101B-9397-08002B2CF9AE}" pid="10" name="Client_x002d_M">
    <vt:lpwstr/>
  </property>
  <property fmtid="{D5CDD505-2E9C-101B-9397-08002B2CF9AE}" pid="11" name="SO_x002d_M">
    <vt:lpwstr>5;#N/A|12470895-408e-48c8-8c94-97dea53b8147</vt:lpwstr>
  </property>
</Properties>
</file>